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61" r:id="rId6"/>
    <p:sldId id="264" r:id="rId7"/>
    <p:sldId id="265" r:id="rId8"/>
    <p:sldId id="301" r:id="rId9"/>
    <p:sldId id="302" r:id="rId10"/>
    <p:sldId id="269" r:id="rId11"/>
    <p:sldId id="268" r:id="rId12"/>
    <p:sldId id="336" r:id="rId13"/>
    <p:sldId id="303" r:id="rId14"/>
    <p:sldId id="304" r:id="rId15"/>
    <p:sldId id="324" r:id="rId16"/>
    <p:sldId id="311" r:id="rId17"/>
    <p:sldId id="312" r:id="rId18"/>
    <p:sldId id="313" r:id="rId19"/>
    <p:sldId id="325" r:id="rId20"/>
    <p:sldId id="271" r:id="rId21"/>
    <p:sldId id="275" r:id="rId22"/>
    <p:sldId id="276" r:id="rId23"/>
    <p:sldId id="327" r:id="rId24"/>
    <p:sldId id="326" r:id="rId25"/>
    <p:sldId id="277" r:id="rId26"/>
    <p:sldId id="328" r:id="rId27"/>
    <p:sldId id="316" r:id="rId28"/>
    <p:sldId id="333" r:id="rId29"/>
    <p:sldId id="263" r:id="rId30"/>
    <p:sldId id="334" r:id="rId31"/>
    <p:sldId id="335" r:id="rId32"/>
    <p:sldId id="281" r:id="rId3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Fira Sans Extra Condensed Medium" panose="020B0604020202020204" charset="0"/>
      <p:regular r:id="rId39"/>
      <p:bold r:id="rId40"/>
      <p:italic r:id="rId41"/>
      <p:boldItalic r:id="rId42"/>
    </p:embeddedFont>
    <p:embeddedFont>
      <p:font typeface="Hind Vadodara Light" panose="020B0604020202020204" charset="0"/>
      <p:regular r:id="rId43"/>
      <p:bold r:id="rId44"/>
    </p:embeddedFont>
    <p:embeddedFont>
      <p:font typeface="Hind Vadodara Medium" panose="020B0604020202020204" charset="0"/>
      <p:regular r:id="rId45"/>
      <p:bold r:id="rId46"/>
    </p:embeddedFont>
    <p:embeddedFont>
      <p:font typeface="Raleway" panose="020B0604020202020204" charset="0"/>
      <p:regular r:id="rId47"/>
      <p:bold r:id="rId48"/>
      <p:italic r:id="rId49"/>
      <p:boldItalic r:id="rId50"/>
    </p:embeddedFont>
    <p:embeddedFont>
      <p:font typeface="Teko Light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84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2BB1D2-DA9C-4B18-9548-E17F02F18382}">
  <a:tblStyle styleId="{0E2BB1D2-DA9C-4B18-9548-E17F02F183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>
        <p:guide pos="2880"/>
        <p:guide orient="horz" pos="2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3da1a4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3da1a4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3e8071fd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3e8071fd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320de4b7d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320de4b7d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63e8071fd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63e8071fd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6320de4b7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6320de4b7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server</a:t>
            </a:r>
            <a:r>
              <a:rPr lang="en-US" dirty="0" err="1">
                <a:solidFill>
                  <a:srgbClr val="999999"/>
                </a:solidFill>
                <a:effectLst/>
              </a:rPr>
              <a:t>.</a:t>
            </a:r>
            <a:r>
              <a:rPr lang="en-US" dirty="0" err="1">
                <a:solidFill>
                  <a:srgbClr val="DD4A68"/>
                </a:solidFill>
                <a:effectLst/>
              </a:rPr>
              <a:t>on</a:t>
            </a:r>
            <a:r>
              <a:rPr lang="en-US" dirty="0">
                <a:solidFill>
                  <a:srgbClr val="999999"/>
                </a:solidFill>
                <a:effectLst/>
              </a:rPr>
              <a:t>(</a:t>
            </a:r>
            <a:r>
              <a:rPr lang="en-US" dirty="0">
                <a:solidFill>
                  <a:srgbClr val="669900"/>
                </a:solidFill>
                <a:effectLst/>
              </a:rPr>
              <a:t>"/style.css"</a:t>
            </a:r>
            <a:r>
              <a:rPr lang="en-US" dirty="0">
                <a:solidFill>
                  <a:srgbClr val="999999"/>
                </a:solidFill>
                <a:effectLst/>
              </a:rPr>
              <a:t>,</a:t>
            </a:r>
            <a:r>
              <a:rPr lang="en-US" dirty="0"/>
              <a:t> HTTP_GET</a:t>
            </a:r>
            <a:r>
              <a:rPr lang="en-US" dirty="0">
                <a:solidFill>
                  <a:srgbClr val="999999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999999"/>
                </a:solidFill>
                <a:effectLst/>
              </a:rPr>
              <a:t>[](</a:t>
            </a:r>
            <a:r>
              <a:rPr lang="en-US" dirty="0" err="1"/>
              <a:t>AsyncWebServerRequest</a:t>
            </a:r>
            <a:r>
              <a:rPr lang="en-US" dirty="0"/>
              <a:t> </a:t>
            </a:r>
            <a:r>
              <a:rPr lang="en-US" dirty="0">
                <a:solidFill>
                  <a:srgbClr val="9A6E3A"/>
                </a:solidFill>
                <a:effectLst/>
              </a:rPr>
              <a:t>*</a:t>
            </a:r>
            <a:r>
              <a:rPr lang="en-US" dirty="0"/>
              <a:t>request</a:t>
            </a:r>
            <a:r>
              <a:rPr lang="en-US" dirty="0">
                <a:solidFill>
                  <a:srgbClr val="999999"/>
                </a:solidFill>
                <a:effectLst/>
              </a:rPr>
              <a:t>){</a:t>
            </a:r>
            <a:r>
              <a:rPr lang="en-US" dirty="0"/>
              <a:t> request</a:t>
            </a:r>
            <a:r>
              <a:rPr lang="en-US" dirty="0">
                <a:solidFill>
                  <a:srgbClr val="9A6E3A"/>
                </a:solidFill>
                <a:effectLst/>
              </a:rPr>
              <a:t>-&gt;</a:t>
            </a:r>
            <a:r>
              <a:rPr lang="en-US" dirty="0">
                <a:solidFill>
                  <a:srgbClr val="DD4A68"/>
                </a:solidFill>
                <a:effectLst/>
              </a:rPr>
              <a:t>send</a:t>
            </a:r>
            <a:r>
              <a:rPr lang="en-US" dirty="0">
                <a:solidFill>
                  <a:srgbClr val="999999"/>
                </a:solidFill>
                <a:effectLst/>
              </a:rPr>
              <a:t>(</a:t>
            </a:r>
            <a:r>
              <a:rPr lang="en-US" dirty="0"/>
              <a:t>SPIFFS</a:t>
            </a:r>
            <a:r>
              <a:rPr lang="en-US" dirty="0">
                <a:solidFill>
                  <a:srgbClr val="999999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669900"/>
                </a:solidFill>
                <a:effectLst/>
              </a:rPr>
              <a:t>"/style.</a:t>
            </a:r>
            <a:r>
              <a:rPr lang="en-US" dirty="0" err="1">
                <a:solidFill>
                  <a:srgbClr val="669900"/>
                </a:solidFill>
                <a:effectLst/>
              </a:rPr>
              <a:t>css</a:t>
            </a:r>
            <a:r>
              <a:rPr lang="en-US" dirty="0">
                <a:solidFill>
                  <a:srgbClr val="669900"/>
                </a:solidFill>
                <a:effectLst/>
              </a:rPr>
              <a:t>"</a:t>
            </a:r>
            <a:r>
              <a:rPr lang="en-US" dirty="0">
                <a:solidFill>
                  <a:srgbClr val="999999"/>
                </a:solidFill>
                <a:effectLst/>
              </a:rPr>
              <a:t>,</a:t>
            </a:r>
            <a:r>
              <a:rPr lang="en-US" dirty="0">
                <a:solidFill>
                  <a:srgbClr val="669900"/>
                </a:solidFill>
                <a:effectLst/>
              </a:rPr>
              <a:t>"text/</a:t>
            </a:r>
            <a:r>
              <a:rPr lang="en-US" dirty="0" err="1">
                <a:solidFill>
                  <a:srgbClr val="669900"/>
                </a:solidFill>
                <a:effectLst/>
              </a:rPr>
              <a:t>css</a:t>
            </a:r>
            <a:r>
              <a:rPr lang="en-US" dirty="0">
                <a:solidFill>
                  <a:srgbClr val="669900"/>
                </a:solidFill>
                <a:effectLst/>
              </a:rPr>
              <a:t>"</a:t>
            </a:r>
            <a:r>
              <a:rPr lang="en-US" dirty="0">
                <a:solidFill>
                  <a:srgbClr val="999999"/>
                </a:solidFill>
                <a:effectLst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911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3e8071fd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63e8071fd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Mau </a:t>
            </a:r>
            <a:r>
              <a:rPr lang="en-US" dirty="0" err="1"/>
              <a:t>diaplikasikan</a:t>
            </a:r>
            <a:r>
              <a:rPr lang="en-US" baseline="0" dirty="0"/>
              <a:t> </a:t>
            </a:r>
            <a:r>
              <a:rPr lang="en-US" baseline="0" dirty="0" err="1"/>
              <a:t>kemana</a:t>
            </a:r>
            <a:r>
              <a:rPr lang="en-US" baseline="0" dirty="0"/>
              <a:t> </a:t>
            </a:r>
            <a:r>
              <a:rPr lang="en-US" baseline="0" dirty="0" err="1"/>
              <a:t>aja</a:t>
            </a:r>
            <a:endParaRPr lang="en-US" baseline="0" dirty="0"/>
          </a:p>
          <a:p>
            <a:r>
              <a:rPr lang="en-US" baseline="0" dirty="0" err="1"/>
              <a:t>Seberapa</a:t>
            </a:r>
            <a:r>
              <a:rPr lang="en-US" baseline="0" dirty="0"/>
              <a:t> </a:t>
            </a:r>
            <a:r>
              <a:rPr lang="en-US" baseline="0" dirty="0" err="1"/>
              <a:t>cepat</a:t>
            </a:r>
            <a:r>
              <a:rPr lang="en-US" baseline="0" dirty="0"/>
              <a:t> </a:t>
            </a:r>
            <a:r>
              <a:rPr lang="en-US" baseline="0" dirty="0" err="1"/>
              <a:t>datanya</a:t>
            </a:r>
            <a:r>
              <a:rPr lang="en-US" baseline="0" dirty="0"/>
              <a:t>/</a:t>
            </a:r>
            <a:r>
              <a:rPr lang="en-US" baseline="0" dirty="0" err="1"/>
              <a:t>realtime</a:t>
            </a:r>
            <a:endParaRPr lang="en-US" baseline="0" dirty="0"/>
          </a:p>
          <a:p>
            <a:r>
              <a:rPr lang="en-US" baseline="0" dirty="0" err="1"/>
              <a:t>Catu</a:t>
            </a:r>
            <a:r>
              <a:rPr lang="en-US" baseline="0" dirty="0"/>
              <a:t> </a:t>
            </a:r>
            <a:r>
              <a:rPr lang="en-US" baseline="0" dirty="0" err="1"/>
              <a:t>daya</a:t>
            </a:r>
            <a:r>
              <a:rPr lang="en-US" baseline="0" dirty="0"/>
              <a:t> </a:t>
            </a:r>
            <a:r>
              <a:rPr lang="en-US" baseline="0" dirty="0" err="1"/>
              <a:t>batrai</a:t>
            </a:r>
            <a:r>
              <a:rPr lang="en-US" baseline="0" dirty="0"/>
              <a:t>/</a:t>
            </a:r>
            <a:r>
              <a:rPr lang="en-US" baseline="0" dirty="0" err="1"/>
              <a:t>selfpowered</a:t>
            </a:r>
            <a:r>
              <a:rPr lang="en-US" baseline="0" dirty="0"/>
              <a:t>/grid</a:t>
            </a:r>
          </a:p>
          <a:p>
            <a:r>
              <a:rPr lang="en-US" baseline="0" dirty="0"/>
              <a:t>Simple start </a:t>
            </a:r>
            <a:r>
              <a:rPr lang="en-US" baseline="0" dirty="0" err="1"/>
              <a:t>sampai</a:t>
            </a:r>
            <a:r>
              <a:rPr lang="en-US" baseline="0" dirty="0"/>
              <a:t> gateway</a:t>
            </a:r>
          </a:p>
        </p:txBody>
      </p:sp>
    </p:spTree>
    <p:extLst>
      <p:ext uri="{BB962C8B-B14F-4D97-AF65-F5344CB8AC3E}">
        <p14:creationId xmlns:p14="http://schemas.microsoft.com/office/powerpoint/2010/main" val="1573567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320de4b7d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320de4b7d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Clock Gating?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Clock gating is a technique for reducing the dynamic power consumption.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disables portions of the circuitry by powering off clock pulses, so that the flip-flops in them do not have to switch states. As switching states consumes power, when not being switched, the power consumption goes to zero.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0c12e5f0d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0c12e5f0d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6320de4b7d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6320de4b7d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20de4b7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20de4b7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3da1a438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3da1a438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320de4b7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320de4b7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6320de4b7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6320de4b7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229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ms 2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 flipH="1">
            <a:off x="5754257" y="324984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 flipH="1">
            <a:off x="5754257" y="3646373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2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3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1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2" hasCustomPrompt="1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5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4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1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133750" y="2079350"/>
            <a:ext cx="2000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1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8" name="Google Shape;118;p22"/>
          <p:cNvSpPr txBox="1"/>
          <p:nvPr/>
        </p:nvSpPr>
        <p:spPr>
          <a:xfrm>
            <a:off x="621618" y="3589129"/>
            <a:ext cx="24180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5"/>
              </a:rPr>
              <a:t>Freepik</a:t>
            </a:r>
            <a:endParaRPr>
              <a:solidFill>
                <a:schemeClr val="dk1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solidFill>
          <a:schemeClr val="lt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Big pictur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209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 flipH="1">
            <a:off x="5408076" y="1087185"/>
            <a:ext cx="225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 flipH="1">
            <a:off x="1483662" y="4161895"/>
            <a:ext cx="22500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2"/>
          </p:nvPr>
        </p:nvSpPr>
        <p:spPr>
          <a:xfrm flipH="1">
            <a:off x="1505901" y="3702014"/>
            <a:ext cx="2205600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 flipH="1">
            <a:off x="5408076" y="1497548"/>
            <a:ext cx="22500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208600" y="1016100"/>
            <a:ext cx="4726800" cy="31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title" idx="2" hasCustomPrompt="1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2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ubTitle" idx="4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5" hasCustomPrompt="1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7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title" idx="8" hasCustomPrompt="1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3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14" hasCustomPrompt="1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ubTitle" idx="16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 idx="17" hasCustomPrompt="1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 flipH="1">
            <a:off x="6552430" y="201085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 flipH="1">
            <a:off x="6472706" y="2473075"/>
            <a:ext cx="1719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2"/>
          </p:nvPr>
        </p:nvSpPr>
        <p:spPr>
          <a:xfrm flipH="1">
            <a:off x="3791699" y="246357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 flipH="1">
            <a:off x="3791699" y="2938421"/>
            <a:ext cx="1560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4"/>
          </p:nvPr>
        </p:nvSpPr>
        <p:spPr>
          <a:xfrm flipH="1">
            <a:off x="1071599" y="201085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5"/>
          </p:nvPr>
        </p:nvSpPr>
        <p:spPr>
          <a:xfrm flipH="1">
            <a:off x="1071600" y="2473075"/>
            <a:ext cx="1560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1" r:id="rId10"/>
    <p:sldLayoutId id="2147483663" r:id="rId11"/>
    <p:sldLayoutId id="2147483664" r:id="rId12"/>
    <p:sldLayoutId id="2147483665" r:id="rId13"/>
    <p:sldLayoutId id="2147483666" r:id="rId14"/>
    <p:sldLayoutId id="2147483668" r:id="rId15"/>
    <p:sldLayoutId id="2147483669" r:id="rId16"/>
    <p:sldLayoutId id="2147483670" r:id="rId17"/>
    <p:sldLayoutId id="2147483674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sbiestheim/FGD_Tel-U_2020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-no-dev/ESPAsyncWebServe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me-no-dev/AsyncTC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ESP32 Low Power </a:t>
            </a:r>
            <a:endParaRPr dirty="0"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0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ARDUINO IDE</a:t>
            </a:r>
            <a:endParaRPr sz="3600" dirty="0"/>
          </a:p>
        </p:txBody>
      </p:sp>
      <p:sp>
        <p:nvSpPr>
          <p:cNvPr id="325" name="Google Shape;325;p40"/>
          <p:cNvSpPr txBox="1">
            <a:spLocks noGrp="1"/>
          </p:cNvSpPr>
          <p:nvPr>
            <p:ph type="subTitle" idx="1"/>
          </p:nvPr>
        </p:nvSpPr>
        <p:spPr>
          <a:xfrm flipH="1">
            <a:off x="3636334" y="1924050"/>
            <a:ext cx="5507665" cy="24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 dirty="0"/>
              <a:t>Install IDE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 dirty="0"/>
              <a:t>Add board manager URL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 sz="1800" dirty="0"/>
              <a:t>https://dl.espressif.com/dl/package_esp32_index.json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 dirty="0"/>
              <a:t>Tools </a:t>
            </a:r>
            <a:r>
              <a:rPr lang="en-US" sz="1800" dirty="0">
                <a:sym typeface="Wingdings" panose="05000000000000000000" pitchFamily="2" charset="2"/>
              </a:rPr>
              <a:t> board  board manager  esp32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 dirty="0"/>
              <a:t>Open example blink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 dirty="0"/>
              <a:t>change pin 22 (led built in)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 dirty="0"/>
              <a:t>Upload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854B3-5908-4CD7-B384-4BAB5A36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11345"/>
            <a:ext cx="3199389" cy="20976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 noGrp="1"/>
          </p:cNvSpPr>
          <p:nvPr>
            <p:ph type="ctrTitle"/>
          </p:nvPr>
        </p:nvSpPr>
        <p:spPr>
          <a:xfrm>
            <a:off x="619650" y="2247705"/>
            <a:ext cx="3526000" cy="7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ESP32 THINGSBOARD</a:t>
            </a:r>
          </a:p>
        </p:txBody>
      </p:sp>
      <p:sp>
        <p:nvSpPr>
          <p:cNvPr id="317" name="Google Shape;317;p39"/>
          <p:cNvSpPr txBox="1">
            <a:spLocks noGrp="1"/>
          </p:cNvSpPr>
          <p:nvPr>
            <p:ph type="subTitle" idx="1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ESP32 as IoT node devices</a:t>
            </a:r>
          </a:p>
        </p:txBody>
      </p:sp>
      <p:sp>
        <p:nvSpPr>
          <p:cNvPr id="318" name="Google Shape;318;p39"/>
          <p:cNvSpPr txBox="1">
            <a:spLocks noGrp="1"/>
          </p:cNvSpPr>
          <p:nvPr>
            <p:ph type="title" idx="2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5045-6594-4AF1-9986-750664D8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758" y="1257838"/>
            <a:ext cx="5885793" cy="3111300"/>
          </a:xfrm>
        </p:spPr>
        <p:txBody>
          <a:bodyPr/>
          <a:lstStyle/>
          <a:p>
            <a:r>
              <a:rPr lang="en-US" sz="4400" dirty="0"/>
              <a:t>Download </a:t>
            </a:r>
            <a:r>
              <a:rPr lang="en-US" sz="4400" dirty="0" err="1"/>
              <a:t>bahan</a:t>
            </a:r>
            <a:r>
              <a:rPr lang="en-US" sz="4400" dirty="0"/>
              <a:t> </a:t>
            </a:r>
            <a:r>
              <a:rPr lang="en-US" sz="4400" dirty="0" err="1"/>
              <a:t>materi</a:t>
            </a:r>
            <a:br>
              <a:rPr lang="en-US" sz="4400" dirty="0"/>
            </a:br>
            <a:r>
              <a:rPr lang="en-US" sz="4400" dirty="0">
                <a:hlinkClick r:id="rId2"/>
              </a:rPr>
              <a:t>https://github.com/hasbiestheim/FGD_Tel-U_2020</a:t>
            </a:r>
            <a:br>
              <a:rPr lang="en-US" sz="4400" dirty="0"/>
            </a:br>
            <a:r>
              <a:rPr lang="en-US" sz="4400" dirty="0"/>
              <a:t>https://bit.ly/3iPmUGG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554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F96F50-5A59-4394-A53A-A7705E815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Thingsboard</a:t>
            </a:r>
            <a:endParaRPr lang="en-US" dirty="0"/>
          </a:p>
          <a:p>
            <a:r>
              <a:rPr lang="en-US" dirty="0" err="1"/>
              <a:t>ArduinoHttpClient</a:t>
            </a:r>
            <a:endParaRPr lang="en-US" dirty="0"/>
          </a:p>
          <a:p>
            <a:r>
              <a:rPr lang="en-US" dirty="0" err="1"/>
              <a:t>ArduinoJson</a:t>
            </a:r>
            <a:endParaRPr lang="en-US" dirty="0"/>
          </a:p>
          <a:p>
            <a:r>
              <a:rPr lang="en-US" dirty="0"/>
              <a:t>DHT sensor library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86C926-FA34-426A-B80D-D05524580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06870-5598-4ED4-B4AE-0D032E6FDA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0580" y="1203315"/>
            <a:ext cx="5303420" cy="349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67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9A2767-09F5-4567-8916-C575DAD3F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sensor DHT11</a:t>
            </a:r>
          </a:p>
          <a:p>
            <a:pPr lvl="1"/>
            <a:r>
              <a:rPr lang="en-US" dirty="0"/>
              <a:t>ESP32_thingsboard_DHT11</a:t>
            </a:r>
          </a:p>
          <a:p>
            <a:r>
              <a:rPr lang="en-US" dirty="0" err="1"/>
              <a:t>Untuk</a:t>
            </a:r>
            <a:r>
              <a:rPr lang="en-US" dirty="0"/>
              <a:t> sensor Pulse Sensor</a:t>
            </a:r>
          </a:p>
          <a:p>
            <a:pPr lvl="1"/>
            <a:r>
              <a:rPr lang="en-US" dirty="0"/>
              <a:t>ESP32_thingsboard_PulseSensor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EFEAA1-909E-4C7A-975D-4215872B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NODE IOT THINGSBOARD</a:t>
            </a:r>
          </a:p>
        </p:txBody>
      </p:sp>
    </p:spTree>
    <p:extLst>
      <p:ext uri="{BB962C8B-B14F-4D97-AF65-F5344CB8AC3E}">
        <p14:creationId xmlns:p14="http://schemas.microsoft.com/office/powerpoint/2010/main" val="2341239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768B0D3-C792-4F8C-BAAE-CD4459BE76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B90280-7856-489E-87E7-2DC99628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BOARD 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B6A71-3C7E-4742-B2DC-4EE6A534EB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29684" y="873305"/>
            <a:ext cx="6884581" cy="42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4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 flipH="1">
            <a:off x="762410" y="1540030"/>
            <a:ext cx="7619180" cy="1880700"/>
          </a:xfrm>
        </p:spPr>
        <p:txBody>
          <a:bodyPr/>
          <a:lstStyle/>
          <a:p>
            <a:pPr marL="114300" indent="0">
              <a:buNone/>
            </a:pPr>
            <a:r>
              <a:rPr lang="en-US" sz="1400" dirty="0" err="1"/>
              <a:t>ThingsBoard</a:t>
            </a:r>
            <a:r>
              <a:rPr lang="en-US" sz="1400" dirty="0"/>
              <a:t> is an open-source server-side platform yang </a:t>
            </a:r>
            <a:r>
              <a:rPr lang="en-US" sz="1400" dirty="0" err="1"/>
              <a:t>memungkinkan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monitor </a:t>
            </a:r>
            <a:r>
              <a:rPr lang="en-US" sz="1400" dirty="0" err="1"/>
              <a:t>dan</a:t>
            </a:r>
            <a:r>
              <a:rPr lang="en-US" sz="1400" dirty="0"/>
              <a:t> control </a:t>
            </a:r>
            <a:r>
              <a:rPr lang="en-US" sz="1400" dirty="0" err="1"/>
              <a:t>perangkat</a:t>
            </a:r>
            <a:r>
              <a:rPr lang="en-US" sz="1400" dirty="0"/>
              <a:t> </a:t>
            </a:r>
            <a:r>
              <a:rPr lang="en-US" sz="1400" dirty="0" err="1"/>
              <a:t>IoT</a:t>
            </a:r>
            <a:r>
              <a:rPr lang="en-US" sz="1400" dirty="0"/>
              <a:t>. Gratis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digunakan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personal </a:t>
            </a:r>
            <a:r>
              <a:rPr lang="en-US" sz="1400" dirty="0" err="1"/>
              <a:t>dan</a:t>
            </a:r>
            <a:r>
              <a:rPr lang="en-US" sz="1400" dirty="0"/>
              <a:t> commercial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digunakan</a:t>
            </a:r>
            <a:r>
              <a:rPr lang="en-US" sz="1400" dirty="0"/>
              <a:t> </a:t>
            </a:r>
            <a:r>
              <a:rPr lang="en-US" sz="1400" dirty="0" err="1"/>
              <a:t>dimana</a:t>
            </a:r>
            <a:r>
              <a:rPr lang="en-US" sz="1400" dirty="0"/>
              <a:t> </a:t>
            </a:r>
            <a:r>
              <a:rPr lang="en-US" sz="1400" dirty="0" err="1"/>
              <a:t>saja</a:t>
            </a:r>
            <a:endParaRPr lang="en-US" sz="1400" dirty="0"/>
          </a:p>
          <a:p>
            <a:pPr marL="114300" indent="0">
              <a:buNone/>
            </a:pP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THINGSBOARD DASHBOARD</a:t>
            </a:r>
          </a:p>
        </p:txBody>
      </p:sp>
    </p:spTree>
    <p:extLst>
      <p:ext uri="{BB962C8B-B14F-4D97-AF65-F5344CB8AC3E}">
        <p14:creationId xmlns:p14="http://schemas.microsoft.com/office/powerpoint/2010/main" val="3415596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 flipH="1">
            <a:off x="1169581" y="1307805"/>
            <a:ext cx="6655982" cy="3091120"/>
          </a:xfrm>
        </p:spPr>
        <p:txBody>
          <a:bodyPr/>
          <a:lstStyle/>
          <a:p>
            <a:pPr algn="just"/>
            <a:r>
              <a:rPr lang="en-US" sz="1400" b="1" dirty="0"/>
              <a:t>Provision</a:t>
            </a:r>
            <a:r>
              <a:rPr lang="en-US" sz="1400" dirty="0"/>
              <a:t> </a:t>
            </a:r>
            <a:r>
              <a:rPr lang="en-US" sz="1400" dirty="0" err="1"/>
              <a:t>perangkat</a:t>
            </a:r>
            <a:r>
              <a:rPr lang="en-US" sz="1400" dirty="0"/>
              <a:t>, </a:t>
            </a:r>
            <a:r>
              <a:rPr lang="en-US" sz="1400" dirty="0" err="1"/>
              <a:t>aset</a:t>
            </a:r>
            <a:r>
              <a:rPr lang="en-US" sz="1400" dirty="0"/>
              <a:t>,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pelanggan</a:t>
            </a:r>
            <a:r>
              <a:rPr lang="en-US" sz="1400" dirty="0"/>
              <a:t> </a:t>
            </a:r>
            <a:r>
              <a:rPr lang="en-US" sz="1400" dirty="0" err="1"/>
              <a:t>serta</a:t>
            </a:r>
            <a:r>
              <a:rPr lang="en-US" sz="1400" dirty="0"/>
              <a:t> </a:t>
            </a:r>
            <a:r>
              <a:rPr lang="en-US" sz="1400" dirty="0" err="1"/>
              <a:t>menentukan</a:t>
            </a:r>
            <a:r>
              <a:rPr lang="en-US" sz="1400" dirty="0"/>
              <a:t> </a:t>
            </a:r>
            <a:r>
              <a:rPr lang="en-US" sz="1400" dirty="0" err="1"/>
              <a:t>hubungan</a:t>
            </a:r>
            <a:r>
              <a:rPr lang="en-US" sz="1400" dirty="0"/>
              <a:t> di </a:t>
            </a:r>
            <a:r>
              <a:rPr lang="en-US" sz="1400" dirty="0" err="1"/>
              <a:t>antara</a:t>
            </a:r>
            <a:r>
              <a:rPr lang="en-US" sz="1400" dirty="0"/>
              <a:t> </a:t>
            </a:r>
            <a:r>
              <a:rPr lang="en-US" sz="1400" dirty="0" err="1"/>
              <a:t>mereka</a:t>
            </a:r>
            <a:r>
              <a:rPr lang="en-US" sz="1400" dirty="0"/>
              <a:t>.</a:t>
            </a:r>
          </a:p>
          <a:p>
            <a:pPr algn="just"/>
            <a:r>
              <a:rPr lang="en-US" sz="1400" b="1" dirty="0" err="1"/>
              <a:t>Kumpulkan</a:t>
            </a:r>
            <a:r>
              <a:rPr lang="en-US" sz="1400" b="1" dirty="0"/>
              <a:t> </a:t>
            </a:r>
            <a:r>
              <a:rPr lang="en-US" sz="1400" b="1" dirty="0" err="1"/>
              <a:t>dan</a:t>
            </a:r>
            <a:r>
              <a:rPr lang="en-US" sz="1400" b="1" dirty="0"/>
              <a:t> </a:t>
            </a:r>
            <a:r>
              <a:rPr lang="en-US" sz="1400" b="1" dirty="0" err="1"/>
              <a:t>visualisasikan</a:t>
            </a:r>
            <a:r>
              <a:rPr lang="en-US" sz="1400" dirty="0"/>
              <a:t> data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perangkat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aset</a:t>
            </a:r>
            <a:r>
              <a:rPr lang="en-US" sz="1400" dirty="0"/>
              <a:t>.</a:t>
            </a:r>
          </a:p>
          <a:p>
            <a:pPr algn="just"/>
            <a:r>
              <a:rPr lang="en-US" sz="1400" b="1" dirty="0" err="1"/>
              <a:t>Menganalisis</a:t>
            </a:r>
            <a:r>
              <a:rPr lang="en-US" sz="1400" dirty="0"/>
              <a:t> </a:t>
            </a:r>
            <a:r>
              <a:rPr lang="en-US" sz="1400" dirty="0" err="1"/>
              <a:t>telemetri</a:t>
            </a:r>
            <a:r>
              <a:rPr lang="en-US" sz="1400" dirty="0"/>
              <a:t> yang </a:t>
            </a:r>
            <a:r>
              <a:rPr lang="en-US" sz="1400" dirty="0" err="1"/>
              <a:t>masuk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memicu</a:t>
            </a:r>
            <a:r>
              <a:rPr lang="en-US" sz="1400" dirty="0"/>
              <a:t> alarm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pemrosesan</a:t>
            </a:r>
            <a:r>
              <a:rPr lang="en-US" sz="1400" dirty="0"/>
              <a:t> </a:t>
            </a:r>
            <a:r>
              <a:rPr lang="en-US" sz="1400" dirty="0" err="1"/>
              <a:t>peristiwa</a:t>
            </a:r>
            <a:r>
              <a:rPr lang="en-US" sz="1400" dirty="0"/>
              <a:t> yang </a:t>
            </a:r>
            <a:r>
              <a:rPr lang="en-US" sz="1400" dirty="0" err="1"/>
              <a:t>kompleks</a:t>
            </a:r>
            <a:r>
              <a:rPr lang="en-US" sz="1400" dirty="0"/>
              <a:t>.</a:t>
            </a:r>
          </a:p>
          <a:p>
            <a:pPr algn="just"/>
            <a:r>
              <a:rPr lang="en-US" sz="1400" b="1" dirty="0" err="1"/>
              <a:t>Kontrol</a:t>
            </a:r>
            <a:r>
              <a:rPr lang="en-US" sz="1400" dirty="0"/>
              <a:t> </a:t>
            </a:r>
            <a:r>
              <a:rPr lang="en-US" sz="1400" dirty="0" err="1"/>
              <a:t>perangkat</a:t>
            </a:r>
            <a:r>
              <a:rPr lang="en-US" sz="1400" dirty="0"/>
              <a:t> </a:t>
            </a:r>
            <a:r>
              <a:rPr lang="en-US" sz="1400" dirty="0" err="1"/>
              <a:t>Anda</a:t>
            </a:r>
            <a:r>
              <a:rPr lang="en-US" sz="1400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remote produce call(RPC).</a:t>
            </a:r>
          </a:p>
          <a:p>
            <a:pPr algn="just"/>
            <a:r>
              <a:rPr lang="en-US" sz="1400" dirty="0" err="1"/>
              <a:t>Buat</a:t>
            </a:r>
            <a:r>
              <a:rPr lang="en-US" sz="1400" dirty="0"/>
              <a:t> </a:t>
            </a:r>
            <a:r>
              <a:rPr lang="en-US" sz="1400" b="1" dirty="0" err="1"/>
              <a:t>alur</a:t>
            </a:r>
            <a:r>
              <a:rPr lang="en-US" sz="1400" b="1" dirty="0"/>
              <a:t> </a:t>
            </a:r>
            <a:r>
              <a:rPr lang="en-US" sz="1400" b="1" dirty="0" err="1"/>
              <a:t>kerja</a:t>
            </a:r>
            <a:r>
              <a:rPr lang="en-US" sz="1400" dirty="0"/>
              <a:t> </a:t>
            </a:r>
            <a:r>
              <a:rPr lang="en-US" sz="1400" dirty="0" err="1"/>
              <a:t>berdasarkan</a:t>
            </a:r>
            <a:r>
              <a:rPr lang="en-US" sz="1400" dirty="0"/>
              <a:t> life cycle </a:t>
            </a:r>
            <a:r>
              <a:rPr lang="en-US" sz="1400" dirty="0" err="1"/>
              <a:t>perangkat</a:t>
            </a:r>
            <a:r>
              <a:rPr lang="en-US" sz="1400" dirty="0"/>
              <a:t>, event, REST API, RPC request, </a:t>
            </a:r>
            <a:r>
              <a:rPr lang="en-US" sz="1400" dirty="0" err="1"/>
              <a:t>dll</a:t>
            </a:r>
            <a:endParaRPr lang="en-US" sz="1400" dirty="0"/>
          </a:p>
          <a:p>
            <a:pPr algn="just"/>
            <a:r>
              <a:rPr lang="en-US" sz="1400" dirty="0" err="1"/>
              <a:t>Desain</a:t>
            </a:r>
            <a:r>
              <a:rPr lang="en-US" sz="1400" dirty="0"/>
              <a:t> </a:t>
            </a:r>
            <a:r>
              <a:rPr lang="en-US" sz="1400" b="1" dirty="0" err="1"/>
              <a:t>dasbor</a:t>
            </a:r>
            <a:r>
              <a:rPr lang="en-US" sz="1400" dirty="0"/>
              <a:t> </a:t>
            </a:r>
            <a:r>
              <a:rPr lang="en-US" sz="1400" dirty="0" err="1"/>
              <a:t>dinamis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responsif</a:t>
            </a:r>
            <a:r>
              <a:rPr lang="en-US" sz="1400" dirty="0"/>
              <a:t> </a:t>
            </a:r>
            <a:r>
              <a:rPr lang="en-US" sz="1400" dirty="0" err="1"/>
              <a:t>serta</a:t>
            </a:r>
            <a:r>
              <a:rPr lang="en-US" sz="1400" dirty="0"/>
              <a:t> </a:t>
            </a:r>
            <a:r>
              <a:rPr lang="en-US" sz="1400" dirty="0" err="1"/>
              <a:t>telemetri</a:t>
            </a:r>
            <a:r>
              <a:rPr lang="en-US" sz="1400" dirty="0"/>
              <a:t> </a:t>
            </a:r>
            <a:r>
              <a:rPr lang="en-US" sz="1400" dirty="0" err="1"/>
              <a:t>perangkat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aset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wawasan</a:t>
            </a:r>
            <a:r>
              <a:rPr lang="en-US" sz="1400" dirty="0"/>
              <a:t> </a:t>
            </a:r>
            <a:r>
              <a:rPr lang="en-US" sz="1400" dirty="0" err="1"/>
              <a:t>terkini</a:t>
            </a:r>
            <a:r>
              <a:rPr lang="en-US" sz="1400" dirty="0"/>
              <a:t> </a:t>
            </a:r>
            <a:r>
              <a:rPr lang="en-US" sz="1400" dirty="0" err="1"/>
              <a:t>kepada</a:t>
            </a:r>
            <a:r>
              <a:rPr lang="en-US" sz="1400" dirty="0"/>
              <a:t> </a:t>
            </a:r>
            <a:r>
              <a:rPr lang="en-US" sz="1400" dirty="0" err="1"/>
              <a:t>pelanggan</a:t>
            </a:r>
            <a:r>
              <a:rPr lang="en-US" sz="1400" dirty="0"/>
              <a:t> </a:t>
            </a:r>
            <a:r>
              <a:rPr lang="en-US" sz="1400" dirty="0" err="1"/>
              <a:t>Anda</a:t>
            </a:r>
            <a:endParaRPr lang="en-US" sz="1400" dirty="0"/>
          </a:p>
          <a:p>
            <a:pPr algn="just"/>
            <a:r>
              <a:rPr lang="en-US" sz="1400" dirty="0" err="1"/>
              <a:t>Aktifkan</a:t>
            </a:r>
            <a:r>
              <a:rPr lang="en-US" sz="1400" dirty="0"/>
              <a:t> </a:t>
            </a:r>
            <a:r>
              <a:rPr lang="en-US" sz="1400" dirty="0" err="1"/>
              <a:t>fitur</a:t>
            </a:r>
            <a:r>
              <a:rPr lang="en-US" sz="1400" dirty="0"/>
              <a:t> </a:t>
            </a:r>
            <a:r>
              <a:rPr lang="en-US" sz="1400" dirty="0" err="1"/>
              <a:t>khusus</a:t>
            </a:r>
            <a:r>
              <a:rPr lang="en-US" sz="1400" dirty="0"/>
              <a:t> </a:t>
            </a:r>
            <a:r>
              <a:rPr lang="en-US" sz="1400" dirty="0" err="1"/>
              <a:t>kasus</a:t>
            </a:r>
            <a:r>
              <a:rPr lang="en-US" sz="1400" dirty="0"/>
              <a:t> </a:t>
            </a:r>
            <a:r>
              <a:rPr lang="en-US" sz="1400" dirty="0" err="1"/>
              <a:t>penggunaan</a:t>
            </a:r>
            <a:r>
              <a:rPr lang="en-US" sz="1400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b="1" dirty="0"/>
              <a:t>rule-chain</a:t>
            </a:r>
            <a:r>
              <a:rPr lang="en-US" sz="1400" dirty="0"/>
              <a:t> yang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disesuaikan</a:t>
            </a:r>
            <a:r>
              <a:rPr lang="en-US" sz="1400" dirty="0"/>
              <a:t>.</a:t>
            </a:r>
          </a:p>
          <a:p>
            <a:pPr algn="just"/>
            <a:r>
              <a:rPr lang="en-US" sz="1400" b="1" dirty="0"/>
              <a:t>Push</a:t>
            </a:r>
            <a:r>
              <a:rPr lang="en-US" sz="1400" dirty="0"/>
              <a:t> data </a:t>
            </a:r>
            <a:r>
              <a:rPr lang="en-US" sz="1400" dirty="0" err="1"/>
              <a:t>perangkat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lain.</a:t>
            </a:r>
          </a:p>
          <a:p>
            <a:pPr algn="just"/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FITUR DARI THINGSBOARD</a:t>
            </a:r>
          </a:p>
        </p:txBody>
      </p:sp>
      <p:sp>
        <p:nvSpPr>
          <p:cNvPr id="4" name="Rectangle 3"/>
          <p:cNvSpPr/>
          <p:nvPr/>
        </p:nvSpPr>
        <p:spPr>
          <a:xfrm>
            <a:off x="6723000" y="4793122"/>
            <a:ext cx="15007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demo.thingsboard.io/</a:t>
            </a:r>
          </a:p>
        </p:txBody>
      </p:sp>
    </p:spTree>
    <p:extLst>
      <p:ext uri="{BB962C8B-B14F-4D97-AF65-F5344CB8AC3E}">
        <p14:creationId xmlns:p14="http://schemas.microsoft.com/office/powerpoint/2010/main" val="4126128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03" y="1044099"/>
            <a:ext cx="8134172" cy="397181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THINGSBOARD</a:t>
            </a:r>
          </a:p>
        </p:txBody>
      </p:sp>
    </p:spTree>
    <p:extLst>
      <p:ext uri="{BB962C8B-B14F-4D97-AF65-F5344CB8AC3E}">
        <p14:creationId xmlns:p14="http://schemas.microsoft.com/office/powerpoint/2010/main" val="2191912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29B422-EE5F-49ED-B87E-87382AB9F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49" y="1339701"/>
            <a:ext cx="7315101" cy="1931183"/>
          </a:xfrm>
        </p:spPr>
        <p:txBody>
          <a:bodyPr/>
          <a:lstStyle/>
          <a:p>
            <a:r>
              <a:rPr lang="en-US" dirty="0"/>
              <a:t>Add device dan copy access token pada demo.thingsboard.io</a:t>
            </a:r>
          </a:p>
          <a:p>
            <a:r>
              <a:rPr lang="en-US" dirty="0" err="1"/>
              <a:t>Sesuaikan</a:t>
            </a:r>
            <a:r>
              <a:rPr lang="en-US" dirty="0"/>
              <a:t> access token </a:t>
            </a:r>
            <a:r>
              <a:rPr lang="en-US" dirty="0" err="1"/>
              <a:t>dengan</a:t>
            </a:r>
            <a:r>
              <a:rPr lang="en-US" dirty="0"/>
              <a:t> device node (esp32)</a:t>
            </a:r>
          </a:p>
          <a:p>
            <a:r>
              <a:rPr lang="en-US" dirty="0"/>
              <a:t>Cek </a:t>
            </a:r>
            <a:r>
              <a:rPr lang="en-US" dirty="0" err="1"/>
              <a:t>koneksi</a:t>
            </a:r>
            <a:r>
              <a:rPr lang="en-US" dirty="0"/>
              <a:t> pada telemetry</a:t>
            </a:r>
          </a:p>
          <a:p>
            <a:r>
              <a:rPr lang="en-US" dirty="0" err="1"/>
              <a:t>Buat</a:t>
            </a:r>
            <a:r>
              <a:rPr lang="en-US" dirty="0"/>
              <a:t> dashboard </a:t>
            </a:r>
            <a:r>
              <a:rPr lang="en-US" dirty="0" err="1"/>
              <a:t>dengan</a:t>
            </a:r>
            <a:r>
              <a:rPr lang="en-US" dirty="0"/>
              <a:t> data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datatelemetry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A0C6D0-9405-4937-92EA-2E6B6DEFC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144" y="283608"/>
            <a:ext cx="5284382" cy="630000"/>
          </a:xfrm>
        </p:spPr>
        <p:txBody>
          <a:bodyPr/>
          <a:lstStyle/>
          <a:p>
            <a:r>
              <a:rPr lang="en-US" dirty="0"/>
              <a:t>KONEKSI ESP DENGAN THINGSBOARD</a:t>
            </a:r>
          </a:p>
        </p:txBody>
      </p:sp>
    </p:spTree>
    <p:extLst>
      <p:ext uri="{BB962C8B-B14F-4D97-AF65-F5344CB8AC3E}">
        <p14:creationId xmlns:p14="http://schemas.microsoft.com/office/powerpoint/2010/main" val="2013699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ESP32</a:t>
            </a:r>
            <a:endParaRPr dirty="0"/>
          </a:p>
        </p:txBody>
      </p:sp>
      <p:sp>
        <p:nvSpPr>
          <p:cNvPr id="146" name="Google Shape;146;p29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ESP32 THINGSBOARD</a:t>
            </a:r>
          </a:p>
        </p:txBody>
      </p:sp>
      <p:sp>
        <p:nvSpPr>
          <p:cNvPr id="148" name="Google Shape;148;p29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88699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ESP32 AS WEARABLE DEVICE</a:t>
            </a:r>
          </a:p>
        </p:txBody>
      </p:sp>
      <p:sp>
        <p:nvSpPr>
          <p:cNvPr id="150" name="Google Shape;150;p29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ESP32 LOW POWER</a:t>
            </a:r>
          </a:p>
        </p:txBody>
      </p:sp>
      <p:sp>
        <p:nvSpPr>
          <p:cNvPr id="152" name="Google Shape;152;p29"/>
          <p:cNvSpPr txBox="1">
            <a:spLocks noGrp="1"/>
          </p:cNvSpPr>
          <p:nvPr>
            <p:ph type="title" idx="2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title" idx="5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title" idx="14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 idx="17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</a:t>
            </a:r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title" idx="8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2"/>
          <p:cNvSpPr txBox="1">
            <a:spLocks noGrp="1"/>
          </p:cNvSpPr>
          <p:nvPr>
            <p:ph type="title"/>
          </p:nvPr>
        </p:nvSpPr>
        <p:spPr>
          <a:xfrm>
            <a:off x="2208600" y="1914900"/>
            <a:ext cx="4726800" cy="13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INTERNET ALL THE THINGS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6"/>
          <p:cNvSpPr txBox="1">
            <a:spLocks noGrp="1"/>
          </p:cNvSpPr>
          <p:nvPr>
            <p:ph type="ctrTitle"/>
          </p:nvPr>
        </p:nvSpPr>
        <p:spPr>
          <a:xfrm flipH="1">
            <a:off x="4133850" y="1967023"/>
            <a:ext cx="4403660" cy="10394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ESP32 AS WEARABLE DEVICE</a:t>
            </a:r>
          </a:p>
        </p:txBody>
      </p:sp>
      <p:sp>
        <p:nvSpPr>
          <p:cNvPr id="728" name="Google Shape;728;p46"/>
          <p:cNvSpPr txBox="1">
            <a:spLocks noGrp="1"/>
          </p:cNvSpPr>
          <p:nvPr>
            <p:ph type="title" idx="2"/>
          </p:nvPr>
        </p:nvSpPr>
        <p:spPr>
          <a:xfrm flipH="1">
            <a:off x="2133750" y="2105829"/>
            <a:ext cx="2000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29" name="Google Shape;729;p46"/>
          <p:cNvSpPr txBox="1">
            <a:spLocks noGrp="1"/>
          </p:cNvSpPr>
          <p:nvPr>
            <p:ph type="subTitle" idx="1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How to plot sensor data to smartphone (</a:t>
            </a:r>
            <a:r>
              <a:rPr lang="en-US" dirty="0" err="1"/>
              <a:t>esp</a:t>
            </a:r>
            <a:r>
              <a:rPr lang="en-US" dirty="0"/>
              <a:t> as webserver)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7"/>
          <p:cNvSpPr txBox="1">
            <a:spLocks noGrp="1"/>
          </p:cNvSpPr>
          <p:nvPr>
            <p:ph type="title" idx="4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PERBEDAAN</a:t>
            </a:r>
            <a:endParaRPr dirty="0"/>
          </a:p>
        </p:txBody>
      </p:sp>
      <p:sp>
        <p:nvSpPr>
          <p:cNvPr id="735" name="Google Shape;735;p47"/>
          <p:cNvSpPr/>
          <p:nvPr/>
        </p:nvSpPr>
        <p:spPr>
          <a:xfrm rot="1799986">
            <a:off x="-1101635" y="425817"/>
            <a:ext cx="4988028" cy="2276300"/>
          </a:xfrm>
          <a:custGeom>
            <a:avLst/>
            <a:gdLst/>
            <a:ahLst/>
            <a:cxnLst/>
            <a:rect l="l" t="t" r="r" b="b"/>
            <a:pathLst>
              <a:path w="91506" h="41759" extrusionOk="0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7"/>
          <p:cNvSpPr/>
          <p:nvPr/>
        </p:nvSpPr>
        <p:spPr>
          <a:xfrm>
            <a:off x="1378900" y="1001085"/>
            <a:ext cx="3193100" cy="245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7"/>
          <p:cNvSpPr/>
          <p:nvPr/>
        </p:nvSpPr>
        <p:spPr>
          <a:xfrm rot="-9817526">
            <a:off x="5292126" y="2799877"/>
            <a:ext cx="4988084" cy="2276325"/>
          </a:xfrm>
          <a:custGeom>
            <a:avLst/>
            <a:gdLst/>
            <a:ahLst/>
            <a:cxnLst/>
            <a:rect l="l" t="t" r="r" b="b"/>
            <a:pathLst>
              <a:path w="91506" h="41759" extrusionOk="0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47"/>
          <p:cNvSpPr txBox="1">
            <a:spLocks noGrp="1"/>
          </p:cNvSpPr>
          <p:nvPr>
            <p:ph type="ctrTitle" idx="2"/>
          </p:nvPr>
        </p:nvSpPr>
        <p:spPr>
          <a:xfrm flipH="1">
            <a:off x="1505901" y="3702014"/>
            <a:ext cx="2205600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 AS CLIENT</a:t>
            </a:r>
            <a:endParaRPr dirty="0"/>
          </a:p>
        </p:txBody>
      </p:sp>
      <p:sp>
        <p:nvSpPr>
          <p:cNvPr id="742" name="Google Shape;742;p47"/>
          <p:cNvSpPr txBox="1">
            <a:spLocks noGrp="1"/>
          </p:cNvSpPr>
          <p:nvPr>
            <p:ph type="ctrTitle"/>
          </p:nvPr>
        </p:nvSpPr>
        <p:spPr>
          <a:xfrm flipH="1">
            <a:off x="5408075" y="1087185"/>
            <a:ext cx="235484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 AS WEBSERVER</a:t>
            </a:r>
            <a:endParaRPr dirty="0"/>
          </a:p>
        </p:txBody>
      </p:sp>
      <p:sp>
        <p:nvSpPr>
          <p:cNvPr id="743" name="Google Shape;743;p47"/>
          <p:cNvSpPr/>
          <p:nvPr/>
        </p:nvSpPr>
        <p:spPr>
          <a:xfrm>
            <a:off x="5303217" y="2324960"/>
            <a:ext cx="2459700" cy="245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ESP32 Web Server - Arduino IDE | Random Nerd Tutorials">
            <a:extLst>
              <a:ext uri="{FF2B5EF4-FFF2-40B4-BE49-F238E27FC236}">
                <a16:creationId xmlns:a16="http://schemas.microsoft.com/office/drawing/2014/main" id="{EF5BE1CF-8E06-4AB9-99C5-66225216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230" y="2658698"/>
            <a:ext cx="1773674" cy="1792224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spberry Pi ESP32 MicroPython MQTT DHT22 Tutorial | Rototron">
            <a:extLst>
              <a:ext uri="{FF2B5EF4-FFF2-40B4-BE49-F238E27FC236}">
                <a16:creationId xmlns:a16="http://schemas.microsoft.com/office/drawing/2014/main" id="{80479642-309D-4B3B-A0F9-BD2305E6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901" y="1249162"/>
            <a:ext cx="2846231" cy="1949972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C934AA-5835-4394-9DBF-13FDB6650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298" y="1207681"/>
            <a:ext cx="3467110" cy="188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6C3B30-9A17-4489-8E82-2BD0F658A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4" y="3027728"/>
            <a:ext cx="5226904" cy="1674448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7E096FEB-BEF5-4687-BB68-5B88ED07A1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A3A3A"/>
                </a:solidFill>
                <a:effectLst/>
                <a:latin typeface="Open Sans"/>
              </a:rPr>
              <a:t> Arduino IDE directory, and open the </a:t>
            </a:r>
            <a:r>
              <a:rPr lang="en-US" b="1" i="0" dirty="0">
                <a:solidFill>
                  <a:srgbClr val="3A3A3A"/>
                </a:solidFill>
                <a:effectLst/>
                <a:latin typeface="Open Sans"/>
              </a:rPr>
              <a:t>Tools</a:t>
            </a:r>
            <a:r>
              <a:rPr lang="en-US" b="0" i="0" dirty="0">
                <a:solidFill>
                  <a:srgbClr val="3A3A3A"/>
                </a:solidFill>
                <a:effectLst/>
                <a:latin typeface="Open Sans"/>
              </a:rPr>
              <a:t> </a:t>
            </a:r>
            <a:endParaRPr lang="en-US" dirty="0"/>
          </a:p>
          <a:p>
            <a:r>
              <a:rPr lang="en-US" dirty="0"/>
              <a:t>Copy folder ESP32FS to Tools folder</a:t>
            </a:r>
          </a:p>
          <a:p>
            <a:r>
              <a:rPr lang="en-US" dirty="0"/>
              <a:t>Restart Arduino IDE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39E280-B6B8-42AD-B62D-A744D675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ESP32 Filesystem Uploader in Arduino IDE</a:t>
            </a:r>
          </a:p>
        </p:txBody>
      </p:sp>
    </p:spTree>
    <p:extLst>
      <p:ext uri="{BB962C8B-B14F-4D97-AF65-F5344CB8AC3E}">
        <p14:creationId xmlns:p14="http://schemas.microsoft.com/office/powerpoint/2010/main" val="3447420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441981C5-E7B2-4461-BE37-454DCBE05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546600" y="1742048"/>
            <a:ext cx="8050800" cy="1880700"/>
          </a:xfrm>
        </p:spPr>
        <p:txBody>
          <a:bodyPr/>
          <a:lstStyle/>
          <a:p>
            <a:r>
              <a:rPr lang="en-US" dirty="0"/>
              <a:t>Install Filesystem uploader plugin</a:t>
            </a:r>
          </a:p>
          <a:p>
            <a:r>
              <a:rPr lang="en-US" dirty="0"/>
              <a:t>Install </a:t>
            </a:r>
            <a:r>
              <a:rPr lang="en-US" dirty="0" err="1"/>
              <a:t>Libaries</a:t>
            </a:r>
            <a:r>
              <a:rPr lang="en-US" dirty="0"/>
              <a:t> </a:t>
            </a:r>
            <a:r>
              <a:rPr lang="en-US" b="0" i="0" u="none" strike="noStrike" dirty="0" err="1">
                <a:solidFill>
                  <a:srgbClr val="1B78E2"/>
                </a:solidFill>
                <a:effectLst/>
                <a:latin typeface="Open Sans"/>
                <a:hlinkClick r:id="rId3"/>
              </a:rPr>
              <a:t>ESPAsyncWebServer</a:t>
            </a:r>
            <a:r>
              <a:rPr lang="en-US" b="0" i="0" dirty="0">
                <a:solidFill>
                  <a:srgbClr val="3A3A3A"/>
                </a:solidFill>
                <a:effectLst/>
                <a:latin typeface="Open Sans"/>
              </a:rPr>
              <a:t> and  </a:t>
            </a:r>
            <a:r>
              <a:rPr lang="en-US" b="0" i="0" u="none" strike="noStrike" dirty="0" err="1">
                <a:solidFill>
                  <a:srgbClr val="1B78E2"/>
                </a:solidFill>
                <a:effectLst/>
                <a:latin typeface="Open Sans"/>
                <a:hlinkClick r:id="rId4"/>
              </a:rPr>
              <a:t>AsyncTCP</a:t>
            </a:r>
            <a:endParaRPr lang="en-US" b="0" i="0" u="none" strike="noStrike" dirty="0">
              <a:solidFill>
                <a:srgbClr val="1B78E2"/>
              </a:solidFill>
              <a:effectLst/>
              <a:latin typeface="Open Sans"/>
            </a:endParaRPr>
          </a:p>
          <a:p>
            <a:r>
              <a:rPr lang="en-US" dirty="0"/>
              <a:t>Uploading Code and Files - Tools &gt; ESP32/ESP8266 Data Sketch Upload</a:t>
            </a:r>
          </a:p>
          <a:p>
            <a:r>
              <a:rPr lang="en-US" dirty="0"/>
              <a:t>Web Server using SPIFFS (SPI Flash File System)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87FFC9-F9CE-4297-B607-E87DC2EE9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Sensor Readings in Real Time Charts – Web Server</a:t>
            </a:r>
          </a:p>
        </p:txBody>
      </p:sp>
    </p:spTree>
    <p:extLst>
      <p:ext uri="{BB962C8B-B14F-4D97-AF65-F5344CB8AC3E}">
        <p14:creationId xmlns:p14="http://schemas.microsoft.com/office/powerpoint/2010/main" val="2248558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8"/>
          <p:cNvSpPr txBox="1">
            <a:spLocks noGrp="1"/>
          </p:cNvSpPr>
          <p:nvPr>
            <p:ph type="ctrTitle"/>
          </p:nvPr>
        </p:nvSpPr>
        <p:spPr>
          <a:xfrm flipH="1">
            <a:off x="1345324" y="2897239"/>
            <a:ext cx="6621516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ESP32 LOW POWER</a:t>
            </a:r>
          </a:p>
        </p:txBody>
      </p:sp>
      <p:sp>
        <p:nvSpPr>
          <p:cNvPr id="750" name="Google Shape;750;p48"/>
          <p:cNvSpPr txBox="1">
            <a:spLocks noGrp="1"/>
          </p:cNvSpPr>
          <p:nvPr>
            <p:ph type="title" idx="2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51" name="Google Shape;751;p48"/>
          <p:cNvSpPr txBox="1">
            <a:spLocks noGrp="1"/>
          </p:cNvSpPr>
          <p:nvPr>
            <p:ph type="subTitle" idx="1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tuning ESP for lower energy usage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0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DESAIN METRIC</a:t>
            </a:r>
            <a:endParaRPr sz="3600" dirty="0"/>
          </a:p>
        </p:txBody>
      </p:sp>
      <p:grpSp>
        <p:nvGrpSpPr>
          <p:cNvPr id="29" name="Google Shape;3779;p59"/>
          <p:cNvGrpSpPr/>
          <p:nvPr/>
        </p:nvGrpSpPr>
        <p:grpSpPr>
          <a:xfrm>
            <a:off x="333009" y="1730829"/>
            <a:ext cx="3402968" cy="2459330"/>
            <a:chOff x="3597785" y="3065882"/>
            <a:chExt cx="2241344" cy="1330656"/>
          </a:xfrm>
        </p:grpSpPr>
        <p:grpSp>
          <p:nvGrpSpPr>
            <p:cNvPr id="30" name="Google Shape;3780;p59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860" name="Google Shape;3781;p59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1" name="Google Shape;3782;p59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865" name="Google Shape;3783;p59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3784;p59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2" name="Google Shape;3785;p59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863" name="Google Shape;3786;p59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3787;p59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" name="Google Shape;3788;p59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845" name="Google Shape;3789;p59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858" name="Google Shape;3790;p59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3791;p59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6" name="Google Shape;3792;p59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856" name="Google Shape;3793;p59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3794;p59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7" name="Google Shape;3795;p59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854" name="Google Shape;3796;p59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3797;p59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8" name="Google Shape;3798;p59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852" name="Google Shape;3799;p59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3800;p59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9" name="Google Shape;3801;p59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850" name="Google Shape;3802;p59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3803;p59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" name="Google Shape;3804;p59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817" name="Google Shape;3805;p59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839" name="Google Shape;3806;p59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3807;p59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3808;p59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3809;p59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3810;p59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3811;p59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8" name="Google Shape;3812;p59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837" name="Google Shape;3813;p59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3814;p59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9" name="Google Shape;3815;p59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835" name="Google Shape;3816;p59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3817;p59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0" name="Google Shape;3818;p59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833" name="Google Shape;3819;p59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3820;p59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1" name="Google Shape;3821;p59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831" name="Google Shape;3822;p59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3823;p59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2" name="Google Shape;3824;p59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829" name="Google Shape;3825;p59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3826;p59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3" name="Google Shape;3827;p59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827" name="Google Shape;3828;p59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3829;p59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3830;p59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825" name="Google Shape;3831;p59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3832;p59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" name="Google Shape;3833;p59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801" name="Google Shape;3834;p59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814" name="Google Shape;3835;p59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3836;p59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3837;p59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2" name="Google Shape;3838;p59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812" name="Google Shape;3839;p59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3840;p59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3" name="Google Shape;3841;p59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810" name="Google Shape;3842;p59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3843;p59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4" name="Google Shape;3844;p59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808" name="Google Shape;3845;p59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3846;p59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5" name="Google Shape;3847;p59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806" name="Google Shape;3848;p59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3849;p59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" name="Google Shape;3850;p59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778" name="Google Shape;3851;p59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797" name="Google Shape;3852;p59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" name="Google Shape;3853;p59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3854;p59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3855;p59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9" name="Google Shape;3856;p59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795" name="Google Shape;3857;p59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3858;p59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0" name="Google Shape;3859;p59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793" name="Google Shape;3860;p59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3861;p59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1" name="Google Shape;3862;p59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791" name="Google Shape;3863;p59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3864;p59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2" name="Google Shape;3865;p59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789" name="Google Shape;3866;p59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3867;p59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3" name="Google Shape;3868;p59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787" name="Google Shape;3869;p59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3870;p59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4" name="Google Shape;3871;p59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785" name="Google Shape;3872;p59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3873;p59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" name="Google Shape;3874;p59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771" name="Google Shape;3875;p59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2" name="Google Shape;3876;p59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776" name="Google Shape;3877;p59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3878;p59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3" name="Google Shape;3879;p59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774" name="Google Shape;3880;p59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3881;p59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" name="Google Shape;3882;p59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737" name="Google Shape;3883;p59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765" name="Google Shape;3884;p59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3885;p59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3886;p59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3887;p59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3888;p59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3889;p59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8" name="Google Shape;3890;p59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763" name="Google Shape;3891;p59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3892;p59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9" name="Google Shape;3893;p59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761" name="Google Shape;3894;p59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3895;p59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0" name="Google Shape;3896;p59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759" name="Google Shape;3897;p59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3898;p59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1" name="Google Shape;3899;p59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757" name="Google Shape;3900;p59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3901;p59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2" name="Google Shape;3902;p59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755" name="Google Shape;3903;p59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3904;p59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3" name="Google Shape;3905;p59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753" name="Google Shape;3906;p59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3907;p59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4" name="Google Shape;3908;p59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751" name="Google Shape;3909;p59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3910;p59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5" name="Google Shape;3911;p59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749" name="Google Shape;3912;p59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3913;p59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6" name="Google Shape;3914;p59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747" name="Google Shape;3915;p59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3916;p59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" name="Google Shape;3917;p59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680" name="Google Shape;3918;p59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720" name="Google Shape;3919;p59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3920;p59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3921;p59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3922;p59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3923;p59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3924;p59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3925;p59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3926;p59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3927;p59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3928;p59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3929;p59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3930;p59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3931;p59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3932;p59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3933;p59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3934;p59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3935;p59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1" name="Google Shape;3936;p59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718" name="Google Shape;3937;p59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3938;p59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2" name="Google Shape;3939;p59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716" name="Google Shape;3940;p59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3941;p59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3" name="Google Shape;3942;p59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714" name="Google Shape;3943;p59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3944;p59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4" name="Google Shape;3945;p59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712" name="Google Shape;3946;p59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3947;p59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5" name="Google Shape;3948;p59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710" name="Google Shape;3949;p59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3950;p59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6" name="Google Shape;3951;p59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708" name="Google Shape;3952;p59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3953;p59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7" name="Google Shape;3954;p59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706" name="Google Shape;3955;p59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3956;p59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8" name="Google Shape;3957;p59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704" name="Google Shape;3958;p59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3959;p59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9" name="Google Shape;3960;p59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702" name="Google Shape;3961;p59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3962;p59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0" name="Google Shape;3963;p59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700" name="Google Shape;3964;p59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3965;p59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1" name="Google Shape;3966;p59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698" name="Google Shape;3967;p59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3968;p59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2" name="Google Shape;3969;p59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696" name="Google Shape;3970;p59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3971;p59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3" name="Google Shape;3972;p59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694" name="Google Shape;3973;p59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3974;p59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" name="Google Shape;3975;p59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234" name="Google Shape;3976;p59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" name="Google Shape;3977;p59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79" name="Google Shape;3978;p59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3979;p59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81" name="Google Shape;3980;p59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82" name="Google Shape;3981;p59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3982;p59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84" name="Google Shape;3983;p59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85" name="Google Shape;3984;p59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6" name="Google Shape;3985;p59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7" name="Google Shape;3986;p59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8" name="Google Shape;3987;p59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9" name="Google Shape;3988;p59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0" name="Google Shape;3989;p59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1" name="Google Shape;3990;p59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2" name="Google Shape;3991;p59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93" name="Google Shape;3992;p59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94" name="Google Shape;3993;p59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" name="Google Shape;3994;p59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" name="Google Shape;3995;p59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" name="Google Shape;3996;p59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" name="Google Shape;3997;p59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" name="Google Shape;3998;p59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" name="Google Shape;3999;p59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" name="Google Shape;4000;p59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" name="Google Shape;4001;p59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" name="Google Shape;4002;p59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4" name="Google Shape;4003;p59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5" name="Google Shape;4004;p59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6" name="Google Shape;4005;p59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7" name="Google Shape;4006;p59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608" name="Google Shape;4007;p59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609" name="Google Shape;4008;p59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0" name="Google Shape;4009;p59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1" name="Google Shape;4010;p59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2" name="Google Shape;4011;p59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3" name="Google Shape;4012;p59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4" name="Google Shape;4013;p59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5" name="Google Shape;4014;p59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6" name="Google Shape;4015;p59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7" name="Google Shape;4016;p59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8" name="Google Shape;4017;p59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9" name="Google Shape;4018;p59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0" name="Google Shape;4019;p59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1" name="Google Shape;4020;p59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2" name="Google Shape;4021;p59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3" name="Google Shape;4022;p59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4" name="Google Shape;4023;p59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5" name="Google Shape;4024;p59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6" name="Google Shape;4025;p59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7" name="Google Shape;4026;p59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8" name="Google Shape;4027;p59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9" name="Google Shape;4028;p59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30" name="Google Shape;4029;p59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31" name="Google Shape;4030;p59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32" name="Google Shape;4031;p59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633" name="Google Shape;4032;p59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635" name="Google Shape;4033;p59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636" name="Google Shape;4034;p59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637" name="Google Shape;4035;p59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38" name="Google Shape;4036;p59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39" name="Google Shape;4037;p59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40" name="Google Shape;4038;p59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41" name="Google Shape;4039;p59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42" name="Google Shape;4040;p59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43" name="Google Shape;4041;p59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644" name="Google Shape;4042;p59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48" name="Google Shape;4043;p59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49" name="Google Shape;4044;p59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0" name="Google Shape;4045;p59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1" name="Google Shape;4046;p59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2" name="Google Shape;4047;p59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3" name="Google Shape;4048;p59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4" name="Google Shape;4049;p59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5" name="Google Shape;4050;p59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6" name="Google Shape;4051;p59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7" name="Google Shape;4052;p59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8" name="Google Shape;4053;p59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9" name="Google Shape;4054;p59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60" name="Google Shape;4055;p59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61" name="Google Shape;4056;p59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62" name="Google Shape;4057;p59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3" name="Google Shape;4058;p59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4" name="Google Shape;4059;p59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5" name="Google Shape;4060;p59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6" name="Google Shape;4061;p59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7" name="Google Shape;4062;p59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8" name="Google Shape;4063;p59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69" name="Google Shape;4064;p59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70" name="Google Shape;4065;p59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71" name="Google Shape;4066;p59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72" name="Google Shape;4067;p59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73" name="Google Shape;4068;p59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74" name="Google Shape;4069;p59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75" name="Google Shape;4070;p59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676" name="Google Shape;4071;p5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77" name="Google Shape;4072;p5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78" name="Google Shape;4073;p5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79" name="Google Shape;4074;p5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645" name="Google Shape;4075;p59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46" name="Google Shape;4076;p59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47" name="Google Shape;4077;p59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634" name="Google Shape;4078;p59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236" name="Google Shape;4079;p59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77" name="Google Shape;4080;p59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4081;p59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7" name="Google Shape;4082;p59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75" name="Google Shape;4083;p59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4084;p59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" name="Google Shape;4085;p59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73" name="Google Shape;4086;p59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4087;p59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" name="Google Shape;4088;p59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71" name="Google Shape;4089;p59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4090;p59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" name="Google Shape;4091;p59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69" name="Google Shape;4092;p59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4093;p59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1" name="Google Shape;4094;p59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67" name="Google Shape;4095;p59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4096;p59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" name="Google Shape;4097;p59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65" name="Google Shape;4098;p59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4099;p59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3" name="Google Shape;4100;p59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63" name="Google Shape;4101;p59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4102;p59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4" name="Google Shape;4103;p59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61" name="Google Shape;4104;p59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4105;p59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5" name="Google Shape;4106;p59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59" name="Google Shape;4107;p59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4108;p59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6" name="Google Shape;4109;p59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57" name="Google Shape;4110;p59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4111;p59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7" name="Google Shape;4112;p59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55" name="Google Shape;4113;p59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4114;p59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" name="Google Shape;4115;p59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53" name="Google Shape;4116;p59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4117;p59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" name="Google Shape;4118;p59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51" name="Google Shape;4119;p59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4120;p59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" name="Google Shape;4121;p59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49" name="Google Shape;4122;p59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4123;p59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" name="Google Shape;4124;p59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47" name="Google Shape;4125;p59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4126;p59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2" name="Google Shape;4127;p59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45" name="Google Shape;4128;p59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4129;p59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" name="Google Shape;4130;p59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43" name="Google Shape;4131;p59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4132;p59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4133;p59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541" name="Google Shape;4134;p59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4135;p59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" name="Google Shape;4136;p59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539" name="Google Shape;4137;p59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4138;p59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" name="Google Shape;4139;p59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537" name="Google Shape;4140;p59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4141;p59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7" name="Google Shape;4142;p59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535" name="Google Shape;4143;p59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4144;p59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8" name="Google Shape;4145;p59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533" name="Google Shape;4146;p59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4147;p59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" name="Google Shape;4148;p59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531" name="Google Shape;4149;p59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4150;p59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0" name="Google Shape;4151;p59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529" name="Google Shape;4152;p59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4153;p59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" name="Google Shape;4154;p59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527" name="Google Shape;4155;p59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4156;p59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" name="Google Shape;4157;p59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525" name="Google Shape;4158;p59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4159;p59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" name="Google Shape;4160;p59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523" name="Google Shape;4161;p59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4162;p59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4" name="Google Shape;4163;p59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521" name="Google Shape;4164;p59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4165;p59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4166;p59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519" name="Google Shape;4167;p59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4168;p59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6" name="Google Shape;4169;p59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517" name="Google Shape;4170;p59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4171;p59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7" name="Google Shape;4172;p59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515" name="Google Shape;4173;p59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4174;p59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8" name="Google Shape;4175;p59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513" name="Google Shape;4176;p59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4177;p59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" name="Google Shape;4178;p59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511" name="Google Shape;4179;p59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4180;p59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4181;p59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509" name="Google Shape;4182;p59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4183;p59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1" name="Google Shape;4184;p59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507" name="Google Shape;4185;p59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4186;p59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2" name="Google Shape;4187;p59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505" name="Google Shape;4188;p59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4189;p59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4190;p59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503" name="Google Shape;4191;p59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4192;p59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4193;p59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501" name="Google Shape;4194;p59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4195;p59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" name="Google Shape;4196;p59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499" name="Google Shape;4197;p59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4198;p59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6" name="Google Shape;4199;p59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497" name="Google Shape;4200;p59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201;p59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" name="Google Shape;4202;p59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495" name="Google Shape;4203;p59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204;p59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" name="Google Shape;4205;p59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493" name="Google Shape;4206;p59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207;p59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" name="Google Shape;4208;p59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491" name="Google Shape;4209;p59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210;p59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0" name="Google Shape;4211;p59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489" name="Google Shape;4212;p59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213;p59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" name="Google Shape;4214;p59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487" name="Google Shape;4215;p59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216;p59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" name="Google Shape;4217;p59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485" name="Google Shape;4218;p59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219;p59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" name="Google Shape;4220;p59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83" name="Google Shape;4221;p59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222;p59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" name="Google Shape;4223;p59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81" name="Google Shape;4224;p59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225;p59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4226;p59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79" name="Google Shape;4227;p59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228;p59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" name="Google Shape;4229;p59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77" name="Google Shape;4230;p59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231;p59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7" name="Google Shape;4232;p59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75" name="Google Shape;4233;p59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234;p59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4235;p59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73" name="Google Shape;4236;p59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237;p59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9" name="Google Shape;4238;p59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71" name="Google Shape;4239;p59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240;p59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" name="Google Shape;4241;p59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69" name="Google Shape;4242;p59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243;p59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1" name="Google Shape;4244;p59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67" name="Google Shape;4245;p59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246;p59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4247;p59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65" name="Google Shape;4248;p59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249;p59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3" name="Google Shape;4250;p59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63" name="Google Shape;4251;p59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252;p59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4" name="Google Shape;4253;p59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61" name="Google Shape;4254;p59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255;p59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5" name="Google Shape;4256;p59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59" name="Google Shape;4257;p59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258;p59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4259;p59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57" name="Google Shape;4260;p59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261;p59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" name="Google Shape;4262;p59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55" name="Google Shape;4263;p59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264;p59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8" name="Google Shape;4265;p59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4266;p59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0" name="Google Shape;4267;p59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53" name="Google Shape;4268;p59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269;p59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" name="Google Shape;4270;p59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51" name="Google Shape;4271;p59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272;p59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2" name="Google Shape;4273;p59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4274;p59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4" name="Google Shape;4275;p59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449" name="Google Shape;4276;p59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277;p59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" name="Google Shape;4278;p59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447" name="Google Shape;4279;p59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280;p59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" name="Google Shape;4281;p59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445" name="Google Shape;4282;p59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283;p59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7" name="Google Shape;4284;p59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443" name="Google Shape;4285;p59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286;p59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8" name="Google Shape;4287;p59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441" name="Google Shape;4288;p59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289;p59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9" name="Google Shape;4290;p59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439" name="Google Shape;4291;p59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292;p59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4293;p59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437" name="Google Shape;4294;p59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295;p59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1" name="Google Shape;4296;p59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435" name="Google Shape;4297;p59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298;p59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" name="Google Shape;4299;p59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433" name="Google Shape;4300;p59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01;p59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" name="Google Shape;4302;p59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431" name="Google Shape;4303;p59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04;p59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4" name="Google Shape;4305;p59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429" name="Google Shape;4306;p59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7;p59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5" name="Google Shape;4308;p59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427" name="Google Shape;4309;p59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310;p59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6" name="Google Shape;4311;p59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4312;p59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8" name="Google Shape;4313;p59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425" name="Google Shape;4314;p59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315;p59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4316;p59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423" name="Google Shape;4317;p59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318;p59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0" name="Google Shape;4319;p59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421" name="Google Shape;4320;p59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321;p59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" name="Google Shape;4322;p59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419" name="Google Shape;4323;p59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324;p59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4325;p59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417" name="Google Shape;4326;p59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327;p59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" name="Google Shape;4328;p59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415" name="Google Shape;4329;p59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330;p59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0" name="Google Shape;4331;p59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413" name="Google Shape;4332;p59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333;p59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1" name="Google Shape;4334;p59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411" name="Google Shape;4335;p59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336;p59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" name="Google Shape;4337;p59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409" name="Google Shape;4338;p59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339;p59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" name="Google Shape;4340;p59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407" name="Google Shape;4341;p59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342;p59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" name="Google Shape;4343;p59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405" name="Google Shape;4344;p59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345;p59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" name="Google Shape;4346;p59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403" name="Google Shape;4347;p59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348;p59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" name="Google Shape;4349;p59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401" name="Google Shape;4350;p59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351;p59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7" name="Google Shape;4352;p59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99" name="Google Shape;4353;p59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354;p59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8" name="Google Shape;4355;p59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97" name="Google Shape;4356;p59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4357;p59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9" name="Google Shape;4358;p59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95" name="Google Shape;4359;p59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4360;p59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0" name="Google Shape;4361;p59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93" name="Google Shape;4362;p59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4363;p59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" name="Google Shape;4364;p59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91" name="Google Shape;4365;p59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4366;p59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" name="Google Shape;4367;p59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89" name="Google Shape;4368;p59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4369;p59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3" name="Google Shape;4370;p59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87" name="Google Shape;4371;p59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4372;p59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" name="Google Shape;4373;p59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85" name="Google Shape;4374;p59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4375;p59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" name="Google Shape;4376;p59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83" name="Google Shape;4377;p59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4378;p59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" name="Google Shape;4379;p59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81" name="Google Shape;4380;p59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4381;p59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" name="Google Shape;4382;p59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79" name="Google Shape;4383;p59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4384;p59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8" name="Google Shape;4385;p59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4386;p59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0" name="Google Shape;4387;p59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77" name="Google Shape;4388;p59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4389;p59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" name="Google Shape;4390;p59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75" name="Google Shape;4391;p59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4392;p59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" name="Google Shape;4393;p59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73" name="Google Shape;4394;p59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4395;p59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" name="Google Shape;4396;p59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40" name="Google Shape;4397;p59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178" name="Google Shape;4398;p59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4399;p59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4400;p59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4401;p59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4402;p59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4403;p59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4404;p59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4405;p59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4406;p59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4407;p59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4408;p59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4409;p59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4410;p59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4411;p59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4412;p59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4413;p59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4414;p59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4415;p59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4416;p59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4417;p59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4418;p59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4419;p59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4420;p59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4421;p59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4422;p59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4423;p59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4424;p59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4425;p59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4426;p59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4427;p59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4428;p59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4429;p59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4430;p59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4431;p59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4432;p59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4433;p59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4434;p59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4435;p59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4436;p59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4437;p59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4438;p59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4439;p59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4440;p59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4441;p59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4442;p59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4443;p59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4444;p59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4445;p59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4446;p59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4447;p59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4448;p59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4449;p59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4450;p59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4451;p59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4452;p59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4453;p59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4454;p59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176" name="Google Shape;4455;p59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4456;p59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4457;p59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174" name="Google Shape;4458;p59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4459;p59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" name="Google Shape;4460;p59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172" name="Google Shape;4461;p59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4462;p59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" name="Google Shape;4463;p59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170" name="Google Shape;4464;p59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4465;p59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" name="Google Shape;4466;p59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168" name="Google Shape;4467;p59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4468;p59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" name="Google Shape;4469;p59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166" name="Google Shape;4470;p59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4471;p59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" name="Google Shape;4472;p59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164" name="Google Shape;4473;p59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4474;p59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4475;p59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162" name="Google Shape;4476;p59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4477;p59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" name="Google Shape;4478;p59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160" name="Google Shape;4479;p59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4480;p59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4481;p59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158" name="Google Shape;4482;p59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4483;p59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4484;p59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156" name="Google Shape;4485;p59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4486;p59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" name="Google Shape;4487;p59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488;p59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" name="Google Shape;4489;p59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154" name="Google Shape;4490;p59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4491;p59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" name="Google Shape;4492;p59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152" name="Google Shape;4493;p59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4494;p59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4495;p59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150" name="Google Shape;4496;p59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4497;p59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" name="Google Shape;4498;p59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148" name="Google Shape;4499;p59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4500;p59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4501;p59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146" name="Google Shape;4502;p59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4503;p59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oogle Shape;4504;p59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144" name="Google Shape;4505;p59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4506;p59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4507;p59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142" name="Google Shape;4508;p59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4509;p59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4510;p59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140" name="Google Shape;4511;p59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4512;p59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" name="Google Shape;4513;p59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138" name="Google Shape;4514;p59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4515;p59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" name="Google Shape;4516;p59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136" name="Google Shape;4517;p59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4518;p59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" name="Google Shape;4519;p59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134" name="Google Shape;4520;p59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4521;p59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" name="Google Shape;4522;p59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132" name="Google Shape;4523;p59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4524;p59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" name="Google Shape;4525;p59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130" name="Google Shape;4526;p59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4527;p59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" name="Google Shape;4528;p59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128" name="Google Shape;4529;p59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4530;p59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4531;p59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126" name="Google Shape;4532;p59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4533;p59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" name="Google Shape;4534;p59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124" name="Google Shape;4535;p59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4536;p59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" name="Google Shape;4537;p59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122" name="Google Shape;4538;p59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4539;p59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" name="Google Shape;4540;p59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120" name="Google Shape;4541;p59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4542;p59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" name="Google Shape;4543;p59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118" name="Google Shape;4544;p59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4545;p59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" name="Google Shape;4546;p59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116" name="Google Shape;4547;p59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4548;p59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" name="Google Shape;4549;p59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114" name="Google Shape;4550;p59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4551;p59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" name="Google Shape;4552;p59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112" name="Google Shape;4553;p59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4554;p59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4555;p59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110" name="Google Shape;4556;p59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4557;p59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" name="Google Shape;4558;p59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108" name="Google Shape;4559;p59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4560;p59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" name="Google Shape;4561;p59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106" name="Google Shape;4562;p59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4563;p59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" name="Google Shape;4564;p59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104" name="Google Shape;4565;p59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4566;p59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" name="Google Shape;4567;p59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102" name="Google Shape;4568;p59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4569;p59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" name="Google Shape;4570;p59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100" name="Google Shape;4571;p59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4572;p59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" name="Google Shape;4573;p59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98" name="Google Shape;4574;p59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4575;p59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" name="Google Shape;4576;p59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96" name="Google Shape;4577;p59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4578;p59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" name="Google Shape;4579;p59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94" name="Google Shape;4580;p59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4581;p59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" name="Google Shape;4582;p59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92" name="Google Shape;4583;p59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4584;p59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" name="Google Shape;4585;p59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90" name="Google Shape;4586;p59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4587;p59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" name="Google Shape;4588;p59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88" name="Google Shape;4589;p59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4590;p59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aphicFrame>
        <p:nvGraphicFramePr>
          <p:cNvPr id="867" name="Google Shape;449;p44"/>
          <p:cNvGraphicFramePr/>
          <p:nvPr/>
        </p:nvGraphicFramePr>
        <p:xfrm>
          <a:off x="1458412" y="1244693"/>
          <a:ext cx="7489433" cy="36335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506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4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8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 dirty="0">
                          <a:solidFill>
                            <a:srgbClr val="D49421"/>
                          </a:solidFill>
                          <a:latin typeface="Teko Light"/>
                          <a:ea typeface="Teko Light"/>
                          <a:cs typeface="Teko Light"/>
                          <a:sym typeface="Arial"/>
                        </a:rPr>
                        <a:t>METRIC (1- 5)</a:t>
                      </a:r>
                      <a:endParaRPr sz="2400" b="0" i="0" u="none" strike="noStrike" cap="none" dirty="0">
                        <a:solidFill>
                          <a:srgbClr val="D49421"/>
                        </a:solidFill>
                        <a:latin typeface="Teko Light"/>
                        <a:ea typeface="Teko Light"/>
                        <a:cs typeface="Teko Light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b="0" i="0" u="none" strike="noStrike" cap="none" dirty="0">
                          <a:solidFill>
                            <a:srgbClr val="D49421"/>
                          </a:solidFill>
                          <a:latin typeface="Teko Light"/>
                          <a:ea typeface="Teko Light"/>
                          <a:cs typeface="Teko Light"/>
                          <a:sym typeface="Teko Light"/>
                        </a:rPr>
                        <a:t>PRIORITY</a:t>
                      </a:r>
                      <a:endParaRPr sz="2400" b="0" i="0" u="none" strike="noStrike" cap="none" dirty="0">
                        <a:solidFill>
                          <a:srgbClr val="D49421"/>
                        </a:solidFill>
                        <a:latin typeface="Teko Light"/>
                        <a:ea typeface="Teko Light"/>
                        <a:cs typeface="Teko Light"/>
                        <a:sym typeface="Teko Ligh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b="0" i="0" u="none" strike="noStrike" cap="none" dirty="0">
                          <a:solidFill>
                            <a:srgbClr val="D49421"/>
                          </a:solidFill>
                          <a:latin typeface="Teko Light"/>
                          <a:ea typeface="Teko Light"/>
                          <a:cs typeface="Teko Light"/>
                          <a:sym typeface="Teko Light"/>
                        </a:rPr>
                        <a:t>ADVANTAGES </a:t>
                      </a:r>
                      <a:endParaRPr sz="2400" b="0" i="0" u="none" strike="noStrike" cap="none" dirty="0">
                        <a:solidFill>
                          <a:srgbClr val="D49421"/>
                        </a:solidFill>
                        <a:latin typeface="Teko Light"/>
                        <a:ea typeface="Teko Light"/>
                        <a:cs typeface="Teko Light"/>
                        <a:sym typeface="Teko Ligh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b="0" i="0" u="none" strike="noStrike" cap="none" dirty="0">
                          <a:solidFill>
                            <a:srgbClr val="D49421"/>
                          </a:solidFill>
                          <a:latin typeface="Teko Light"/>
                          <a:ea typeface="Teko Light"/>
                          <a:cs typeface="Teko Light"/>
                          <a:sym typeface="Teko Light"/>
                        </a:rPr>
                        <a:t>DISADVANTAGES</a:t>
                      </a:r>
                      <a:endParaRPr sz="2400" b="0" i="0" u="none" strike="noStrike" cap="none" dirty="0">
                        <a:solidFill>
                          <a:srgbClr val="D49421"/>
                        </a:solidFill>
                        <a:latin typeface="Teko Light"/>
                        <a:ea typeface="Teko Light"/>
                        <a:cs typeface="Teko Light"/>
                        <a:sym typeface="Teko Ligh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1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 dirty="0">
                          <a:solidFill>
                            <a:srgbClr val="627E8D"/>
                          </a:solidFill>
                          <a:latin typeface="Teko Light"/>
                          <a:ea typeface="Teko Light"/>
                          <a:cs typeface="Teko Light"/>
                          <a:sym typeface="Teko Light"/>
                        </a:rPr>
                        <a:t>CONNECTIVITY</a:t>
                      </a:r>
                      <a:endParaRPr sz="2400" b="0" i="0" u="none" strike="noStrike" cap="none" dirty="0">
                        <a:solidFill>
                          <a:srgbClr val="627E8D"/>
                        </a:solidFill>
                        <a:latin typeface="Teko Light"/>
                        <a:ea typeface="Teko Light"/>
                        <a:cs typeface="Teko Light"/>
                        <a:sym typeface="Teko Light"/>
                      </a:endParaRPr>
                    </a:p>
                  </a:txBody>
                  <a:tcPr marL="91425" marR="816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ym typeface="Hind Vadodara Light"/>
                        </a:rPr>
                        <a:t>3</a:t>
                      </a:r>
                      <a:endParaRPr sz="1600" dirty="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Low power</a:t>
                      </a:r>
                      <a:endParaRPr sz="1600" dirty="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Lambat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dan</a:t>
                      </a:r>
                      <a:r>
                        <a:rPr lang="en-US" sz="1600" baseline="0" dirty="0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jarak</a:t>
                      </a:r>
                      <a:r>
                        <a:rPr lang="en-US" sz="1600" baseline="0" dirty="0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dekat</a:t>
                      </a:r>
                      <a:endParaRPr sz="1600" dirty="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 dirty="0">
                          <a:solidFill>
                            <a:srgbClr val="627E8D"/>
                          </a:solidFill>
                          <a:latin typeface="Teko Light"/>
                          <a:ea typeface="Teko Light"/>
                          <a:cs typeface="Teko Light"/>
                          <a:sym typeface="Teko Light"/>
                        </a:rPr>
                        <a:t>POWER MANAGEMENT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ym typeface="Hind Vadodara Light"/>
                        </a:rPr>
                        <a:t>5</a:t>
                      </a:r>
                      <a:endParaRPr sz="1600" dirty="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Small battery</a:t>
                      </a:r>
                      <a:endParaRPr sz="1600" dirty="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Low performance</a:t>
                      </a:r>
                      <a:endParaRPr sz="1600" dirty="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1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 dirty="0">
                          <a:solidFill>
                            <a:srgbClr val="627E8D"/>
                          </a:solidFill>
                          <a:latin typeface="Teko Light"/>
                          <a:ea typeface="Teko Light"/>
                          <a:cs typeface="Teko Light"/>
                          <a:sym typeface="Teko Light"/>
                        </a:rPr>
                        <a:t>SECURITY</a:t>
                      </a:r>
                      <a:endParaRPr sz="2400" b="0" i="0" u="none" strike="noStrike" cap="none" dirty="0">
                        <a:solidFill>
                          <a:srgbClr val="627E8D"/>
                        </a:solidFill>
                        <a:latin typeface="Teko Light"/>
                        <a:ea typeface="Teko Light"/>
                        <a:cs typeface="Teko Light"/>
                        <a:sym typeface="Teko Ligh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ind Vadodara Light"/>
                        </a:rPr>
                        <a:t>2</a:t>
                      </a:r>
                      <a:endParaRPr sz="1600" dirty="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Low</a:t>
                      </a:r>
                      <a:r>
                        <a:rPr lang="en-US" sz="1600" baseline="0" dirty="0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 cost</a:t>
                      </a:r>
                      <a:endParaRPr sz="1600" dirty="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Unsecure</a:t>
                      </a:r>
                      <a:endParaRPr sz="1600" dirty="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 dirty="0">
                          <a:solidFill>
                            <a:srgbClr val="627E8D"/>
                          </a:solidFill>
                          <a:latin typeface="Teko Light"/>
                          <a:ea typeface="Teko Light"/>
                          <a:cs typeface="Teko Light"/>
                          <a:sym typeface="Teko Light"/>
                        </a:rPr>
                        <a:t>COMPLEXITY</a:t>
                      </a:r>
                      <a:endParaRPr sz="2400" b="0" i="0" u="none" strike="noStrike" cap="none" dirty="0">
                        <a:solidFill>
                          <a:srgbClr val="627E8D"/>
                        </a:solidFill>
                        <a:latin typeface="Teko Light"/>
                        <a:ea typeface="Teko Light"/>
                        <a:cs typeface="Teko Light"/>
                        <a:sym typeface="Teko Ligh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3</a:t>
                      </a:r>
                      <a:endParaRPr sz="1600" dirty="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Mudah</a:t>
                      </a:r>
                      <a:r>
                        <a:rPr lang="en-US" sz="1600" baseline="0" dirty="0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digunakan</a:t>
                      </a:r>
                      <a:endParaRPr sz="1600" dirty="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Terbatas</a:t>
                      </a:r>
                      <a:endParaRPr sz="1600" dirty="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38701234"/>
                  </a:ext>
                </a:extLst>
              </a:tr>
              <a:tr h="4611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 dirty="0">
                          <a:solidFill>
                            <a:srgbClr val="627E8D"/>
                          </a:solidFill>
                          <a:latin typeface="Teko Light"/>
                          <a:ea typeface="Teko Light"/>
                          <a:cs typeface="Teko Light"/>
                          <a:sym typeface="Teko Light"/>
                        </a:rPr>
                        <a:t>RAPID EVOLUTION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1</a:t>
                      </a:r>
                      <a:endParaRPr sz="1600" dirty="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Arduino support</a:t>
                      </a:r>
                      <a:endParaRPr sz="1600" dirty="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Terbatas</a:t>
                      </a:r>
                      <a:endParaRPr sz="1600" dirty="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62910082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 flipH="1">
            <a:off x="1351721" y="1868868"/>
            <a:ext cx="1999658" cy="1880700"/>
          </a:xfrm>
        </p:spPr>
        <p:txBody>
          <a:bodyPr/>
          <a:lstStyle/>
          <a:p>
            <a:pPr algn="just"/>
            <a:r>
              <a:rPr lang="en-US" sz="1400" dirty="0"/>
              <a:t>Range</a:t>
            </a:r>
          </a:p>
          <a:p>
            <a:pPr algn="just"/>
            <a:r>
              <a:rPr lang="en-US" sz="1400" dirty="0"/>
              <a:t>Throughput</a:t>
            </a:r>
          </a:p>
          <a:p>
            <a:pPr algn="just"/>
            <a:r>
              <a:rPr lang="en-US" sz="1400" dirty="0"/>
              <a:t>Power source</a:t>
            </a:r>
          </a:p>
          <a:p>
            <a:pPr algn="just"/>
            <a:r>
              <a:rPr lang="en-US" sz="1400" dirty="0"/>
              <a:t>Topology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</a:t>
            </a:r>
            <a:r>
              <a:rPr lang="en-US" dirty="0">
                <a:solidFill>
                  <a:srgbClr val="627E8D"/>
                </a:solidFill>
              </a:rPr>
              <a:t>CONNECTIVITY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901" y="1149129"/>
            <a:ext cx="5515745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22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0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ESP32 Power Modes</a:t>
            </a:r>
            <a:endParaRPr sz="3600" dirty="0"/>
          </a:p>
        </p:txBody>
      </p:sp>
      <p:sp>
        <p:nvSpPr>
          <p:cNvPr id="325" name="Google Shape;325;p40"/>
          <p:cNvSpPr txBox="1">
            <a:spLocks noGrp="1"/>
          </p:cNvSpPr>
          <p:nvPr>
            <p:ph type="subTitle" idx="1"/>
          </p:nvPr>
        </p:nvSpPr>
        <p:spPr>
          <a:xfrm flipH="1">
            <a:off x="5025843" y="1908272"/>
            <a:ext cx="3895800" cy="24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fr-FR" sz="1800" dirty="0"/>
              <a:t>Active Mode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fr-FR" sz="1800" dirty="0"/>
              <a:t>Modem </a:t>
            </a:r>
            <a:r>
              <a:rPr lang="fr-FR" sz="1800" dirty="0" err="1"/>
              <a:t>Sleep</a:t>
            </a:r>
            <a:r>
              <a:rPr lang="fr-FR" sz="1800" dirty="0"/>
              <a:t> Mode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fr-FR" sz="1800" dirty="0"/>
              <a:t>Light </a:t>
            </a:r>
            <a:r>
              <a:rPr lang="fr-FR" sz="1800" dirty="0" err="1"/>
              <a:t>Sleep</a:t>
            </a:r>
            <a:r>
              <a:rPr lang="fr-FR" sz="1800" dirty="0"/>
              <a:t> Mode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fr-FR" sz="1800" dirty="0" err="1"/>
              <a:t>Deep</a:t>
            </a:r>
            <a:r>
              <a:rPr lang="fr-FR" sz="1800" dirty="0"/>
              <a:t> </a:t>
            </a:r>
            <a:r>
              <a:rPr lang="fr-FR" sz="1800" dirty="0" err="1"/>
              <a:t>Sleep</a:t>
            </a:r>
            <a:r>
              <a:rPr lang="fr-FR" sz="1800" dirty="0"/>
              <a:t> Mode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fr-FR" sz="1800" dirty="0"/>
              <a:t>Hibernation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7E866-7B6E-48D6-821E-0780170C3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51" y="1169581"/>
            <a:ext cx="3193227" cy="179006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/>
          <p:nvPr/>
        </p:nvSpPr>
        <p:spPr>
          <a:xfrm>
            <a:off x="-662550" y="-1362900"/>
            <a:ext cx="3805800" cy="3805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Tutorial - ESP32 Sleep Modes - Modem Sleep, Light Sleep, Deep Sleep, Hibernation &amp; Their Power Consumption">
            <a:extLst>
              <a:ext uri="{FF2B5EF4-FFF2-40B4-BE49-F238E27FC236}">
                <a16:creationId xmlns:a16="http://schemas.microsoft.com/office/drawing/2014/main" id="{0F0BC5F4-CC91-400A-83A6-91B643C0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550" y="-1362900"/>
            <a:ext cx="3916441" cy="41529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5447E-2203-4DD2-A26A-996676D80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803" y="437054"/>
            <a:ext cx="3255358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DC9470-9CB4-480E-BD7E-8E120F02D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092" y="540000"/>
            <a:ext cx="3255358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3D8D32-5D3D-4993-B250-83F64A219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642" y="2790000"/>
            <a:ext cx="3255358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1CC974-49E4-4B02-86B2-224F2F8ADA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4321" y="2850403"/>
            <a:ext cx="3255358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4DB669-0C2B-466F-A626-3672BC76DA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23" y="2850403"/>
            <a:ext cx="3255358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 idx="2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ctrTitle"/>
          </p:nvPr>
        </p:nvSpPr>
        <p:spPr>
          <a:xfrm>
            <a:off x="4007825" y="2173943"/>
            <a:ext cx="45357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753909D-DF8A-43ED-B478-34B85B1A1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546575" y="2126512"/>
            <a:ext cx="8050800" cy="2733380"/>
          </a:xfrm>
        </p:spPr>
        <p:txBody>
          <a:bodyPr/>
          <a:lstStyle/>
          <a:p>
            <a:pPr algn="l"/>
            <a:r>
              <a:rPr lang="en-US" dirty="0"/>
              <a:t>RTC store data</a:t>
            </a:r>
          </a:p>
          <a:p>
            <a:pPr algn="l"/>
            <a:r>
              <a:rPr lang="en-US" dirty="0"/>
              <a:t>Init sleep timer (</a:t>
            </a:r>
            <a:r>
              <a:rPr lang="en-US" dirty="0" err="1"/>
              <a:t>waker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Function to print cause of wake up</a:t>
            </a:r>
          </a:p>
          <a:p>
            <a:pPr algn="l"/>
            <a:r>
              <a:rPr lang="en-US" dirty="0"/>
              <a:t>Sleep command in main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32E964-5C2E-4DD3-BA56-5B90027C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Diff (</a:t>
            </a:r>
            <a:r>
              <a:rPr lang="en-US" dirty="0" err="1"/>
              <a:t>Thingsboard</a:t>
            </a:r>
            <a:r>
              <a:rPr lang="en-US" dirty="0"/>
              <a:t> sleepy) using sleep timer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F468D4B-0846-46F3-8F5E-CB86328CE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027" y="2278589"/>
            <a:ext cx="4461360" cy="446276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RTC_DATA_ATTR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bootCount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AD59283-0175-43FF-BAA5-802AF3191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027" y="3971992"/>
            <a:ext cx="1944109" cy="169277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esp_deep_sleep_start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623CFB-CC8C-4290-AA3F-4802D323C7D8}"/>
              </a:ext>
            </a:extLst>
          </p:cNvPr>
          <p:cNvSpPr txBox="1"/>
          <p:nvPr/>
        </p:nvSpPr>
        <p:spPr>
          <a:xfrm>
            <a:off x="3629788" y="3473966"/>
            <a:ext cx="26603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print_wakeup_reason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100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D092ECCC-06AF-4837-8063-8F7B83779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027" y="2961281"/>
            <a:ext cx="3168503" cy="446276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esp_sleep_enable_timer_wakeup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time_in_us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416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753909D-DF8A-43ED-B478-34B85B1A1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546575" y="2126512"/>
            <a:ext cx="8050800" cy="2733380"/>
          </a:xfrm>
        </p:spPr>
        <p:txBody>
          <a:bodyPr/>
          <a:lstStyle/>
          <a:p>
            <a:pPr algn="l"/>
            <a:r>
              <a:rPr lang="en-US" dirty="0"/>
              <a:t>RTC store data</a:t>
            </a:r>
          </a:p>
          <a:p>
            <a:pPr algn="l"/>
            <a:r>
              <a:rPr lang="en-US" dirty="0"/>
              <a:t>Init </a:t>
            </a:r>
            <a:r>
              <a:rPr lang="en-US" dirty="0" err="1"/>
              <a:t>touchpin</a:t>
            </a:r>
            <a:r>
              <a:rPr lang="en-US" dirty="0"/>
              <a:t> and threshold </a:t>
            </a:r>
            <a:r>
              <a:rPr lang="en-US" dirty="0" err="1"/>
              <a:t>sensitivuty</a:t>
            </a:r>
            <a:r>
              <a:rPr lang="en-US" dirty="0"/>
              <a:t> (</a:t>
            </a:r>
            <a:r>
              <a:rPr lang="en-US" dirty="0" err="1"/>
              <a:t>waker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Function to print cause of wake up</a:t>
            </a:r>
          </a:p>
          <a:p>
            <a:pPr algn="l"/>
            <a:r>
              <a:rPr lang="en-US" dirty="0"/>
              <a:t>Sleep command in main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32E964-5C2E-4DD3-BA56-5B90027C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Diff (Chart webserver sleepy) using touch wake up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F468D4B-0846-46F3-8F5E-CB86328CE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8353" y="1858478"/>
            <a:ext cx="4461360" cy="446276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RTC_DATA_ATTR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bootCount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623CFB-CC8C-4290-AA3F-4802D323C7D8}"/>
              </a:ext>
            </a:extLst>
          </p:cNvPr>
          <p:cNvSpPr txBox="1"/>
          <p:nvPr/>
        </p:nvSpPr>
        <p:spPr>
          <a:xfrm>
            <a:off x="3629788" y="3473966"/>
            <a:ext cx="26603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print_wakeup_reason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1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68917CA-A3FF-4AD5-BC6D-3FA862306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3395" y="2409712"/>
            <a:ext cx="1733107" cy="457200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define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 Threshold 40</a:t>
            </a:r>
            <a:b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60102D6-16AB-4144-AB6A-589241467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3395" y="3007352"/>
            <a:ext cx="3838353" cy="457200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﻿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touchAttachInterrupt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T3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callback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Threshold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F49436A-F754-47BD-A674-6D9F6B5D6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3395" y="3848468"/>
            <a:ext cx="3115340" cy="446276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</a:rPr>
              <a:t>esp_sleep_enable_touchpad_wakeup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﻿</a:t>
            </a:r>
            <a:b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528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2"/>
          <p:cNvSpPr txBox="1">
            <a:spLocks noGrp="1"/>
          </p:cNvSpPr>
          <p:nvPr>
            <p:ph type="subTitle" idx="1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hasbiida@gmail.com</a:t>
            </a:r>
            <a:endParaRPr dirty="0"/>
          </a:p>
        </p:txBody>
      </p:sp>
      <p:sp>
        <p:nvSpPr>
          <p:cNvPr id="854" name="Google Shape;854;p52"/>
          <p:cNvSpPr txBox="1">
            <a:spLocks noGrp="1"/>
          </p:cNvSpPr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855" name="Google Shape;855;p52"/>
          <p:cNvSpPr txBox="1"/>
          <p:nvPr/>
        </p:nvSpPr>
        <p:spPr>
          <a:xfrm>
            <a:off x="630279" y="4347049"/>
            <a:ext cx="23181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Please keep this slide for attribution</a:t>
            </a:r>
            <a:endParaRPr sz="10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grpSp>
        <p:nvGrpSpPr>
          <p:cNvPr id="856" name="Google Shape;856;p52"/>
          <p:cNvGrpSpPr/>
          <p:nvPr/>
        </p:nvGrpSpPr>
        <p:grpSpPr>
          <a:xfrm>
            <a:off x="1630373" y="2805445"/>
            <a:ext cx="332275" cy="332275"/>
            <a:chOff x="1379798" y="1723250"/>
            <a:chExt cx="397887" cy="397887"/>
          </a:xfrm>
        </p:grpSpPr>
        <p:sp>
          <p:nvSpPr>
            <p:cNvPr id="857" name="Google Shape;857;p52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2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2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2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52"/>
          <p:cNvGrpSpPr/>
          <p:nvPr/>
        </p:nvGrpSpPr>
        <p:grpSpPr>
          <a:xfrm>
            <a:off x="719999" y="2805445"/>
            <a:ext cx="332292" cy="332275"/>
            <a:chOff x="266768" y="1721375"/>
            <a:chExt cx="397907" cy="397887"/>
          </a:xfrm>
        </p:grpSpPr>
        <p:sp>
          <p:nvSpPr>
            <p:cNvPr id="862" name="Google Shape;862;p52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2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52"/>
          <p:cNvGrpSpPr/>
          <p:nvPr/>
        </p:nvGrpSpPr>
        <p:grpSpPr>
          <a:xfrm>
            <a:off x="1175203" y="2805445"/>
            <a:ext cx="332258" cy="332275"/>
            <a:chOff x="864491" y="1723250"/>
            <a:chExt cx="397866" cy="397887"/>
          </a:xfrm>
        </p:grpSpPr>
        <p:sp>
          <p:nvSpPr>
            <p:cNvPr id="865" name="Google Shape;865;p52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2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2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LAST YEARS</a:t>
            </a:r>
            <a:endParaRPr dirty="0"/>
          </a:p>
        </p:txBody>
      </p:sp>
      <p:sp>
        <p:nvSpPr>
          <p:cNvPr id="169" name="Google Shape;169;p31"/>
          <p:cNvSpPr/>
          <p:nvPr/>
        </p:nvSpPr>
        <p:spPr>
          <a:xfrm>
            <a:off x="-691411" y="1228650"/>
            <a:ext cx="5724600" cy="5724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xfrm>
            <a:off x="359205" y="1452623"/>
            <a:ext cx="4437756" cy="29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L</a:t>
            </a:r>
            <a:r>
              <a:rPr lang="en" dirty="0"/>
              <a:t>ink github (</a:t>
            </a:r>
            <a:r>
              <a:rPr lang="en-US" b="1" dirty="0"/>
              <a:t>https://bit.ly/30RHsZ3</a:t>
            </a:r>
            <a:r>
              <a:rPr lang="en" dirty="0"/>
              <a:t>) </a:t>
            </a:r>
            <a:r>
              <a:rPr lang="en-US" b="1" dirty="0"/>
              <a:t>https://github.com/hasbiida/TrainingEspRpi</a:t>
            </a: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ESP32 – Cloud/Rpi (dash python+database)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ESP32  simple webserver</a:t>
            </a:r>
            <a:endParaRPr dirty="0"/>
          </a:p>
        </p:txBody>
      </p:sp>
      <p:grpSp>
        <p:nvGrpSpPr>
          <p:cNvPr id="171" name="Google Shape;171;p31"/>
          <p:cNvGrpSpPr/>
          <p:nvPr/>
        </p:nvGrpSpPr>
        <p:grpSpPr>
          <a:xfrm>
            <a:off x="3750675" y="1647300"/>
            <a:ext cx="7125699" cy="2743119"/>
            <a:chOff x="3750675" y="1647300"/>
            <a:chExt cx="7125699" cy="2743119"/>
          </a:xfrm>
        </p:grpSpPr>
        <p:sp>
          <p:nvSpPr>
            <p:cNvPr id="172" name="Google Shape;172;p31"/>
            <p:cNvSpPr/>
            <p:nvPr/>
          </p:nvSpPr>
          <p:spPr>
            <a:xfrm>
              <a:off x="4417350" y="4125419"/>
              <a:ext cx="6459024" cy="265000"/>
            </a:xfrm>
            <a:custGeom>
              <a:avLst/>
              <a:gdLst/>
              <a:ahLst/>
              <a:cxnLst/>
              <a:rect l="l" t="t" r="r" b="b"/>
              <a:pathLst>
                <a:path w="284038" h="10600" extrusionOk="0">
                  <a:moveTo>
                    <a:pt x="1" y="1"/>
                  </a:moveTo>
                  <a:lnTo>
                    <a:pt x="1" y="10600"/>
                  </a:lnTo>
                  <a:lnTo>
                    <a:pt x="284038" y="10600"/>
                  </a:lnTo>
                  <a:lnTo>
                    <a:pt x="2840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5814975" y="2149825"/>
              <a:ext cx="1124175" cy="839125"/>
            </a:xfrm>
            <a:custGeom>
              <a:avLst/>
              <a:gdLst/>
              <a:ahLst/>
              <a:cxnLst/>
              <a:rect l="l" t="t" r="r" b="b"/>
              <a:pathLst>
                <a:path w="44967" h="33565" fill="none" extrusionOk="0">
                  <a:moveTo>
                    <a:pt x="42879" y="17505"/>
                  </a:moveTo>
                  <a:lnTo>
                    <a:pt x="42879" y="7709"/>
                  </a:lnTo>
                  <a:cubicBezTo>
                    <a:pt x="42879" y="7709"/>
                    <a:pt x="44967" y="1178"/>
                    <a:pt x="36322" y="1178"/>
                  </a:cubicBezTo>
                  <a:lnTo>
                    <a:pt x="8351" y="1178"/>
                  </a:lnTo>
                  <a:cubicBezTo>
                    <a:pt x="8351" y="1178"/>
                    <a:pt x="1" y="0"/>
                    <a:pt x="1" y="6825"/>
                  </a:cubicBezTo>
                  <a:lnTo>
                    <a:pt x="1" y="33564"/>
                  </a:lnTo>
                </a:path>
              </a:pathLst>
            </a:custGeom>
            <a:noFill/>
            <a:ln w="25425" cap="flat" cmpd="sng">
              <a:solidFill>
                <a:schemeClr val="accent6"/>
              </a:solidFill>
              <a:prstDash val="solid"/>
              <a:miter lim="267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1"/>
            <p:cNvSpPr/>
            <p:nvPr/>
          </p:nvSpPr>
          <p:spPr>
            <a:xfrm>
              <a:off x="8177725" y="2843725"/>
              <a:ext cx="716000" cy="258975"/>
            </a:xfrm>
            <a:custGeom>
              <a:avLst/>
              <a:gdLst/>
              <a:ahLst/>
              <a:cxnLst/>
              <a:rect l="l" t="t" r="r" b="b"/>
              <a:pathLst>
                <a:path w="28640" h="10359" fill="none" extrusionOk="0">
                  <a:moveTo>
                    <a:pt x="28398" y="9448"/>
                  </a:moveTo>
                  <a:lnTo>
                    <a:pt x="28398" y="3801"/>
                  </a:lnTo>
                  <a:cubicBezTo>
                    <a:pt x="28398" y="3801"/>
                    <a:pt x="28639" y="562"/>
                    <a:pt x="24758" y="562"/>
                  </a:cubicBezTo>
                  <a:lnTo>
                    <a:pt x="5193" y="562"/>
                  </a:lnTo>
                  <a:cubicBezTo>
                    <a:pt x="5193" y="562"/>
                    <a:pt x="0" y="0"/>
                    <a:pt x="0" y="5193"/>
                  </a:cubicBezTo>
                  <a:lnTo>
                    <a:pt x="0" y="10358"/>
                  </a:lnTo>
                </a:path>
              </a:pathLst>
            </a:custGeom>
            <a:noFill/>
            <a:ln w="25425" cap="flat" cmpd="sng">
              <a:solidFill>
                <a:schemeClr val="accent6"/>
              </a:solidFill>
              <a:prstDash val="solid"/>
              <a:miter lim="267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1"/>
            <p:cNvSpPr/>
            <p:nvPr/>
          </p:nvSpPr>
          <p:spPr>
            <a:xfrm>
              <a:off x="8502400" y="3013675"/>
              <a:ext cx="782100" cy="1108250"/>
            </a:xfrm>
            <a:custGeom>
              <a:avLst/>
              <a:gdLst/>
              <a:ahLst/>
              <a:cxnLst/>
              <a:rect l="l" t="t" r="r" b="b"/>
              <a:pathLst>
                <a:path w="31284" h="44330" extrusionOk="0">
                  <a:moveTo>
                    <a:pt x="9122" y="1"/>
                  </a:moveTo>
                  <a:lnTo>
                    <a:pt x="9122" y="1794"/>
                  </a:lnTo>
                  <a:lnTo>
                    <a:pt x="10915" y="1794"/>
                  </a:lnTo>
                  <a:lnTo>
                    <a:pt x="10995" y="13276"/>
                  </a:lnTo>
                  <a:cubicBezTo>
                    <a:pt x="10995" y="13276"/>
                    <a:pt x="4518" y="30915"/>
                    <a:pt x="2029" y="38035"/>
                  </a:cubicBezTo>
                  <a:cubicBezTo>
                    <a:pt x="1" y="43774"/>
                    <a:pt x="3868" y="44330"/>
                    <a:pt x="5444" y="44330"/>
                  </a:cubicBezTo>
                  <a:cubicBezTo>
                    <a:pt x="5824" y="44330"/>
                    <a:pt x="6070" y="44298"/>
                    <a:pt x="6070" y="44298"/>
                  </a:cubicBezTo>
                  <a:lnTo>
                    <a:pt x="24994" y="44298"/>
                  </a:lnTo>
                  <a:cubicBezTo>
                    <a:pt x="31283" y="44298"/>
                    <a:pt x="29062" y="37366"/>
                    <a:pt x="29062" y="37366"/>
                  </a:cubicBezTo>
                  <a:lnTo>
                    <a:pt x="21434" y="13464"/>
                  </a:lnTo>
                  <a:lnTo>
                    <a:pt x="21434" y="1794"/>
                  </a:lnTo>
                  <a:lnTo>
                    <a:pt x="23066" y="1794"/>
                  </a:lnTo>
                  <a:lnTo>
                    <a:pt x="23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7317875" y="1959125"/>
              <a:ext cx="585525" cy="632350"/>
            </a:xfrm>
            <a:custGeom>
              <a:avLst/>
              <a:gdLst/>
              <a:ahLst/>
              <a:cxnLst/>
              <a:rect l="l" t="t" r="r" b="b"/>
              <a:pathLst>
                <a:path w="23421" h="25294" extrusionOk="0">
                  <a:moveTo>
                    <a:pt x="23420" y="16889"/>
                  </a:moveTo>
                  <a:cubicBezTo>
                    <a:pt x="23420" y="14373"/>
                    <a:pt x="21627" y="12232"/>
                    <a:pt x="19164" y="11777"/>
                  </a:cubicBezTo>
                  <a:cubicBezTo>
                    <a:pt x="19272" y="11242"/>
                    <a:pt x="19325" y="10706"/>
                    <a:pt x="19325" y="10171"/>
                  </a:cubicBezTo>
                  <a:cubicBezTo>
                    <a:pt x="19325" y="6076"/>
                    <a:pt x="16675" y="2436"/>
                    <a:pt x="12767" y="1231"/>
                  </a:cubicBezTo>
                  <a:cubicBezTo>
                    <a:pt x="8886" y="0"/>
                    <a:pt x="4631" y="1472"/>
                    <a:pt x="2302" y="4845"/>
                  </a:cubicBezTo>
                  <a:cubicBezTo>
                    <a:pt x="0" y="8217"/>
                    <a:pt x="134" y="12687"/>
                    <a:pt x="2677" y="15899"/>
                  </a:cubicBezTo>
                  <a:cubicBezTo>
                    <a:pt x="5220" y="19111"/>
                    <a:pt x="9556" y="20288"/>
                    <a:pt x="13356" y="18816"/>
                  </a:cubicBezTo>
                  <a:cubicBezTo>
                    <a:pt x="14079" y="20636"/>
                    <a:pt x="15765" y="21868"/>
                    <a:pt x="17719" y="22055"/>
                  </a:cubicBezTo>
                  <a:cubicBezTo>
                    <a:pt x="17559" y="22376"/>
                    <a:pt x="17478" y="22724"/>
                    <a:pt x="17478" y="23072"/>
                  </a:cubicBezTo>
                  <a:cubicBezTo>
                    <a:pt x="17505" y="24303"/>
                    <a:pt x="18522" y="25294"/>
                    <a:pt x="19780" y="25294"/>
                  </a:cubicBezTo>
                  <a:cubicBezTo>
                    <a:pt x="21011" y="25294"/>
                    <a:pt x="22028" y="24303"/>
                    <a:pt x="22082" y="23072"/>
                  </a:cubicBezTo>
                  <a:cubicBezTo>
                    <a:pt x="22082" y="22323"/>
                    <a:pt x="21734" y="21600"/>
                    <a:pt x="21118" y="21198"/>
                  </a:cubicBezTo>
                  <a:cubicBezTo>
                    <a:pt x="22537" y="20235"/>
                    <a:pt x="23420" y="18602"/>
                    <a:pt x="23420" y="168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8943875" y="2263575"/>
              <a:ext cx="551400" cy="689225"/>
            </a:xfrm>
            <a:custGeom>
              <a:avLst/>
              <a:gdLst/>
              <a:ahLst/>
              <a:cxnLst/>
              <a:rect l="l" t="t" r="r" b="b"/>
              <a:pathLst>
                <a:path w="22056" h="27569" extrusionOk="0">
                  <a:moveTo>
                    <a:pt x="22056" y="7789"/>
                  </a:moveTo>
                  <a:cubicBezTo>
                    <a:pt x="22056" y="3426"/>
                    <a:pt x="18228" y="0"/>
                    <a:pt x="13892" y="536"/>
                  </a:cubicBezTo>
                  <a:cubicBezTo>
                    <a:pt x="9529" y="1071"/>
                    <a:pt x="6639" y="5300"/>
                    <a:pt x="7736" y="9556"/>
                  </a:cubicBezTo>
                  <a:cubicBezTo>
                    <a:pt x="4283" y="8699"/>
                    <a:pt x="857" y="11055"/>
                    <a:pt x="429" y="14588"/>
                  </a:cubicBezTo>
                  <a:cubicBezTo>
                    <a:pt x="1" y="18147"/>
                    <a:pt x="2758" y="21252"/>
                    <a:pt x="6317" y="21252"/>
                  </a:cubicBezTo>
                  <a:cubicBezTo>
                    <a:pt x="7308" y="21252"/>
                    <a:pt x="8271" y="21011"/>
                    <a:pt x="9128" y="20530"/>
                  </a:cubicBezTo>
                  <a:cubicBezTo>
                    <a:pt x="9369" y="22243"/>
                    <a:pt x="10734" y="23581"/>
                    <a:pt x="12447" y="23849"/>
                  </a:cubicBezTo>
                  <a:cubicBezTo>
                    <a:pt x="12152" y="24170"/>
                    <a:pt x="11992" y="24625"/>
                    <a:pt x="11992" y="25053"/>
                  </a:cubicBezTo>
                  <a:cubicBezTo>
                    <a:pt x="11992" y="26605"/>
                    <a:pt x="13651" y="27569"/>
                    <a:pt x="14990" y="26793"/>
                  </a:cubicBezTo>
                  <a:cubicBezTo>
                    <a:pt x="16301" y="26017"/>
                    <a:pt x="16301" y="24089"/>
                    <a:pt x="14936" y="23340"/>
                  </a:cubicBezTo>
                  <a:cubicBezTo>
                    <a:pt x="18389" y="21359"/>
                    <a:pt x="16970" y="16087"/>
                    <a:pt x="12982" y="16113"/>
                  </a:cubicBezTo>
                  <a:cubicBezTo>
                    <a:pt x="12714" y="16113"/>
                    <a:pt x="12447" y="16140"/>
                    <a:pt x="12206" y="16194"/>
                  </a:cubicBezTo>
                  <a:cubicBezTo>
                    <a:pt x="12233" y="15899"/>
                    <a:pt x="12259" y="15605"/>
                    <a:pt x="12259" y="15310"/>
                  </a:cubicBezTo>
                  <a:cubicBezTo>
                    <a:pt x="12259" y="15069"/>
                    <a:pt x="12259" y="14829"/>
                    <a:pt x="12206" y="14588"/>
                  </a:cubicBezTo>
                  <a:cubicBezTo>
                    <a:pt x="16970" y="16381"/>
                    <a:pt x="22029" y="12875"/>
                    <a:pt x="22056" y="77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4599825" y="1647300"/>
              <a:ext cx="792275" cy="883275"/>
            </a:xfrm>
            <a:custGeom>
              <a:avLst/>
              <a:gdLst/>
              <a:ahLst/>
              <a:cxnLst/>
              <a:rect l="l" t="t" r="r" b="b"/>
              <a:pathLst>
                <a:path w="31691" h="35331" extrusionOk="0">
                  <a:moveTo>
                    <a:pt x="21520" y="27"/>
                  </a:moveTo>
                  <a:cubicBezTo>
                    <a:pt x="15578" y="0"/>
                    <a:pt x="11135" y="5487"/>
                    <a:pt x="12419" y="11295"/>
                  </a:cubicBezTo>
                  <a:cubicBezTo>
                    <a:pt x="8003" y="9770"/>
                    <a:pt x="3212" y="12072"/>
                    <a:pt x="1606" y="16461"/>
                  </a:cubicBezTo>
                  <a:cubicBezTo>
                    <a:pt x="0" y="20824"/>
                    <a:pt x="2222" y="25695"/>
                    <a:pt x="6558" y="27381"/>
                  </a:cubicBezTo>
                  <a:cubicBezTo>
                    <a:pt x="5139" y="29496"/>
                    <a:pt x="5942" y="32387"/>
                    <a:pt x="8244" y="33484"/>
                  </a:cubicBezTo>
                  <a:cubicBezTo>
                    <a:pt x="8351" y="35090"/>
                    <a:pt x="10626" y="35331"/>
                    <a:pt x="11081" y="33778"/>
                  </a:cubicBezTo>
                  <a:cubicBezTo>
                    <a:pt x="12982" y="33323"/>
                    <a:pt x="14320" y="31637"/>
                    <a:pt x="14320" y="29683"/>
                  </a:cubicBezTo>
                  <a:cubicBezTo>
                    <a:pt x="14320" y="28747"/>
                    <a:pt x="13999" y="27837"/>
                    <a:pt x="13437" y="27114"/>
                  </a:cubicBezTo>
                  <a:cubicBezTo>
                    <a:pt x="16381" y="25695"/>
                    <a:pt x="18281" y="22697"/>
                    <a:pt x="18281" y="19405"/>
                  </a:cubicBezTo>
                  <a:cubicBezTo>
                    <a:pt x="18281" y="18950"/>
                    <a:pt x="18228" y="18469"/>
                    <a:pt x="18147" y="17987"/>
                  </a:cubicBezTo>
                  <a:cubicBezTo>
                    <a:pt x="23554" y="20074"/>
                    <a:pt x="29549" y="16729"/>
                    <a:pt x="30620" y="11028"/>
                  </a:cubicBezTo>
                  <a:cubicBezTo>
                    <a:pt x="31691" y="5327"/>
                    <a:pt x="27328" y="54"/>
                    <a:pt x="21520" y="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8510275" y="3320800"/>
              <a:ext cx="113775" cy="60925"/>
            </a:xfrm>
            <a:custGeom>
              <a:avLst/>
              <a:gdLst/>
              <a:ahLst/>
              <a:cxnLst/>
              <a:rect l="l" t="t" r="r" b="b"/>
              <a:pathLst>
                <a:path w="4551" h="2437" extrusionOk="0">
                  <a:moveTo>
                    <a:pt x="1186" y="0"/>
                  </a:moveTo>
                  <a:cubicBezTo>
                    <a:pt x="537" y="0"/>
                    <a:pt x="1" y="552"/>
                    <a:pt x="1" y="1206"/>
                  </a:cubicBezTo>
                  <a:cubicBezTo>
                    <a:pt x="1" y="1901"/>
                    <a:pt x="563" y="2437"/>
                    <a:pt x="1232" y="2437"/>
                  </a:cubicBezTo>
                  <a:lnTo>
                    <a:pt x="3320" y="2437"/>
                  </a:lnTo>
                  <a:cubicBezTo>
                    <a:pt x="3989" y="2437"/>
                    <a:pt x="4551" y="1901"/>
                    <a:pt x="4551" y="1206"/>
                  </a:cubicBezTo>
                  <a:cubicBezTo>
                    <a:pt x="4551" y="552"/>
                    <a:pt x="4014" y="0"/>
                    <a:pt x="3365" y="0"/>
                  </a:cubicBezTo>
                  <a:cubicBezTo>
                    <a:pt x="3350" y="0"/>
                    <a:pt x="3335" y="0"/>
                    <a:pt x="3320" y="1"/>
                  </a:cubicBezTo>
                  <a:lnTo>
                    <a:pt x="1232" y="1"/>
                  </a:lnTo>
                  <a:cubicBezTo>
                    <a:pt x="1216" y="0"/>
                    <a:pt x="1201" y="0"/>
                    <a:pt x="1186" y="0"/>
                  </a:cubicBezTo>
                  <a:close/>
                </a:path>
              </a:pathLst>
            </a:custGeom>
            <a:solidFill>
              <a:srgbClr val="B0B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6984963" y="3341663"/>
              <a:ext cx="823075" cy="792225"/>
            </a:xfrm>
            <a:custGeom>
              <a:avLst/>
              <a:gdLst/>
              <a:ahLst/>
              <a:cxnLst/>
              <a:rect l="l" t="t" r="r" b="b"/>
              <a:pathLst>
                <a:path w="32923" h="31689" extrusionOk="0">
                  <a:moveTo>
                    <a:pt x="16462" y="1"/>
                  </a:moveTo>
                  <a:cubicBezTo>
                    <a:pt x="7468" y="1"/>
                    <a:pt x="135" y="7228"/>
                    <a:pt x="1" y="16221"/>
                  </a:cubicBezTo>
                  <a:cubicBezTo>
                    <a:pt x="1" y="22645"/>
                    <a:pt x="4337" y="27971"/>
                    <a:pt x="9315" y="31343"/>
                  </a:cubicBezTo>
                  <a:cubicBezTo>
                    <a:pt x="9577" y="31509"/>
                    <a:pt x="12928" y="31688"/>
                    <a:pt x="16409" y="31688"/>
                  </a:cubicBezTo>
                  <a:cubicBezTo>
                    <a:pt x="19686" y="31688"/>
                    <a:pt x="23078" y="31529"/>
                    <a:pt x="24117" y="31049"/>
                  </a:cubicBezTo>
                  <a:cubicBezTo>
                    <a:pt x="29657" y="28399"/>
                    <a:pt x="32923" y="22752"/>
                    <a:pt x="32923" y="16221"/>
                  </a:cubicBezTo>
                  <a:cubicBezTo>
                    <a:pt x="32789" y="7228"/>
                    <a:pt x="25455" y="1"/>
                    <a:pt x="164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1"/>
            <p:cNvSpPr/>
            <p:nvPr/>
          </p:nvSpPr>
          <p:spPr>
            <a:xfrm>
              <a:off x="7238900" y="2687800"/>
              <a:ext cx="263675" cy="713325"/>
            </a:xfrm>
            <a:custGeom>
              <a:avLst/>
              <a:gdLst/>
              <a:ahLst/>
              <a:cxnLst/>
              <a:rect l="l" t="t" r="r" b="b"/>
              <a:pathLst>
                <a:path w="10547" h="28533" extrusionOk="0">
                  <a:moveTo>
                    <a:pt x="1" y="1"/>
                  </a:moveTo>
                  <a:lnTo>
                    <a:pt x="1" y="28533"/>
                  </a:lnTo>
                  <a:lnTo>
                    <a:pt x="10547" y="28533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7198750" y="2620900"/>
              <a:ext cx="343975" cy="74300"/>
            </a:xfrm>
            <a:custGeom>
              <a:avLst/>
              <a:gdLst/>
              <a:ahLst/>
              <a:cxnLst/>
              <a:rect l="l" t="t" r="r" b="b"/>
              <a:pathLst>
                <a:path w="13759" h="2972" extrusionOk="0">
                  <a:moveTo>
                    <a:pt x="1473" y="0"/>
                  </a:moveTo>
                  <a:cubicBezTo>
                    <a:pt x="670" y="0"/>
                    <a:pt x="1" y="669"/>
                    <a:pt x="1" y="1499"/>
                  </a:cubicBezTo>
                  <a:cubicBezTo>
                    <a:pt x="1" y="2302"/>
                    <a:pt x="670" y="2971"/>
                    <a:pt x="1473" y="2971"/>
                  </a:cubicBezTo>
                  <a:lnTo>
                    <a:pt x="12286" y="2971"/>
                  </a:lnTo>
                  <a:cubicBezTo>
                    <a:pt x="13089" y="2971"/>
                    <a:pt x="13758" y="2302"/>
                    <a:pt x="13758" y="1499"/>
                  </a:cubicBezTo>
                  <a:cubicBezTo>
                    <a:pt x="13758" y="669"/>
                    <a:pt x="13089" y="0"/>
                    <a:pt x="12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8357050" y="3352900"/>
              <a:ext cx="420900" cy="769750"/>
            </a:xfrm>
            <a:custGeom>
              <a:avLst/>
              <a:gdLst/>
              <a:ahLst/>
              <a:cxnLst/>
              <a:rect l="l" t="t" r="r" b="b"/>
              <a:pathLst>
                <a:path w="16836" h="30790" extrusionOk="0">
                  <a:moveTo>
                    <a:pt x="5598" y="1"/>
                  </a:moveTo>
                  <a:cubicBezTo>
                    <a:pt x="4602" y="1"/>
                    <a:pt x="4594" y="1530"/>
                    <a:pt x="5574" y="1530"/>
                  </a:cubicBezTo>
                  <a:cubicBezTo>
                    <a:pt x="5598" y="1530"/>
                    <a:pt x="5623" y="1529"/>
                    <a:pt x="5648" y="1527"/>
                  </a:cubicBezTo>
                  <a:lnTo>
                    <a:pt x="5701" y="1527"/>
                  </a:lnTo>
                  <a:lnTo>
                    <a:pt x="5701" y="14884"/>
                  </a:lnTo>
                  <a:cubicBezTo>
                    <a:pt x="2302" y="16034"/>
                    <a:pt x="0" y="19246"/>
                    <a:pt x="0" y="22860"/>
                  </a:cubicBezTo>
                  <a:cubicBezTo>
                    <a:pt x="0" y="26125"/>
                    <a:pt x="2195" y="28882"/>
                    <a:pt x="4765" y="30595"/>
                  </a:cubicBezTo>
                  <a:cubicBezTo>
                    <a:pt x="4890" y="30692"/>
                    <a:pt x="6629" y="30789"/>
                    <a:pt x="8427" y="30789"/>
                  </a:cubicBezTo>
                  <a:cubicBezTo>
                    <a:pt x="10094" y="30789"/>
                    <a:pt x="11811" y="30706"/>
                    <a:pt x="12339" y="30461"/>
                  </a:cubicBezTo>
                  <a:cubicBezTo>
                    <a:pt x="15176" y="29096"/>
                    <a:pt x="16836" y="26205"/>
                    <a:pt x="16836" y="22860"/>
                  </a:cubicBezTo>
                  <a:cubicBezTo>
                    <a:pt x="16836" y="19246"/>
                    <a:pt x="14534" y="16034"/>
                    <a:pt x="11135" y="14884"/>
                  </a:cubicBezTo>
                  <a:lnTo>
                    <a:pt x="11135" y="1527"/>
                  </a:lnTo>
                  <a:lnTo>
                    <a:pt x="11188" y="1527"/>
                  </a:lnTo>
                  <a:cubicBezTo>
                    <a:pt x="11214" y="1529"/>
                    <a:pt x="11238" y="1530"/>
                    <a:pt x="11262" y="1530"/>
                  </a:cubicBezTo>
                  <a:cubicBezTo>
                    <a:pt x="12242" y="1530"/>
                    <a:pt x="12234" y="1"/>
                    <a:pt x="11239" y="1"/>
                  </a:cubicBezTo>
                  <a:cubicBezTo>
                    <a:pt x="11222" y="1"/>
                    <a:pt x="11205" y="1"/>
                    <a:pt x="11188" y="2"/>
                  </a:cubicBezTo>
                  <a:lnTo>
                    <a:pt x="5648" y="2"/>
                  </a:lnTo>
                  <a:cubicBezTo>
                    <a:pt x="5631" y="1"/>
                    <a:pt x="5614" y="1"/>
                    <a:pt x="5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5398100" y="3508850"/>
              <a:ext cx="471775" cy="608925"/>
            </a:xfrm>
            <a:custGeom>
              <a:avLst/>
              <a:gdLst/>
              <a:ahLst/>
              <a:cxnLst/>
              <a:rect l="l" t="t" r="r" b="b"/>
              <a:pathLst>
                <a:path w="18871" h="24357" extrusionOk="0">
                  <a:moveTo>
                    <a:pt x="1" y="0"/>
                  </a:moveTo>
                  <a:lnTo>
                    <a:pt x="1" y="24357"/>
                  </a:lnTo>
                  <a:lnTo>
                    <a:pt x="18870" y="24357"/>
                  </a:lnTo>
                  <a:lnTo>
                    <a:pt x="18870" y="0"/>
                  </a:ln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6363675" y="3320825"/>
              <a:ext cx="503875" cy="794275"/>
            </a:xfrm>
            <a:custGeom>
              <a:avLst/>
              <a:gdLst/>
              <a:ahLst/>
              <a:cxnLst/>
              <a:rect l="l" t="t" r="r" b="b"/>
              <a:pathLst>
                <a:path w="20155" h="31771" extrusionOk="0">
                  <a:moveTo>
                    <a:pt x="2383" y="0"/>
                  </a:moveTo>
                  <a:cubicBezTo>
                    <a:pt x="1071" y="0"/>
                    <a:pt x="0" y="1044"/>
                    <a:pt x="0" y="2355"/>
                  </a:cubicBezTo>
                  <a:lnTo>
                    <a:pt x="0" y="29389"/>
                  </a:lnTo>
                  <a:cubicBezTo>
                    <a:pt x="0" y="30700"/>
                    <a:pt x="1071" y="31771"/>
                    <a:pt x="2383" y="31771"/>
                  </a:cubicBezTo>
                  <a:lnTo>
                    <a:pt x="17746" y="31771"/>
                  </a:lnTo>
                  <a:cubicBezTo>
                    <a:pt x="19058" y="31771"/>
                    <a:pt x="20128" y="30700"/>
                    <a:pt x="20128" y="29389"/>
                  </a:cubicBezTo>
                  <a:lnTo>
                    <a:pt x="20155" y="2382"/>
                  </a:lnTo>
                  <a:cubicBezTo>
                    <a:pt x="20155" y="1071"/>
                    <a:pt x="19084" y="0"/>
                    <a:pt x="177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5805025" y="3390400"/>
              <a:ext cx="518525" cy="731250"/>
            </a:xfrm>
            <a:custGeom>
              <a:avLst/>
              <a:gdLst/>
              <a:ahLst/>
              <a:cxnLst/>
              <a:rect l="l" t="t" r="r" b="b"/>
              <a:pathLst>
                <a:path w="20741" h="29250" extrusionOk="0">
                  <a:moveTo>
                    <a:pt x="7331" y="1"/>
                  </a:moveTo>
                  <a:cubicBezTo>
                    <a:pt x="5886" y="27"/>
                    <a:pt x="5805" y="2142"/>
                    <a:pt x="7251" y="2276"/>
                  </a:cubicBezTo>
                  <a:lnTo>
                    <a:pt x="7304" y="8673"/>
                  </a:lnTo>
                  <a:cubicBezTo>
                    <a:pt x="7304" y="8673"/>
                    <a:pt x="3022" y="20369"/>
                    <a:pt x="1362" y="25080"/>
                  </a:cubicBezTo>
                  <a:cubicBezTo>
                    <a:pt x="1" y="28883"/>
                    <a:pt x="2582" y="29250"/>
                    <a:pt x="3627" y="29250"/>
                  </a:cubicBezTo>
                  <a:cubicBezTo>
                    <a:pt x="3877" y="29250"/>
                    <a:pt x="4039" y="29229"/>
                    <a:pt x="4039" y="29229"/>
                  </a:cubicBezTo>
                  <a:lnTo>
                    <a:pt x="16565" y="29229"/>
                  </a:lnTo>
                  <a:cubicBezTo>
                    <a:pt x="20740" y="29229"/>
                    <a:pt x="19268" y="24652"/>
                    <a:pt x="19268" y="24652"/>
                  </a:cubicBezTo>
                  <a:lnTo>
                    <a:pt x="14210" y="8807"/>
                  </a:lnTo>
                  <a:lnTo>
                    <a:pt x="14210" y="2276"/>
                  </a:lnTo>
                  <a:cubicBezTo>
                    <a:pt x="15601" y="2062"/>
                    <a:pt x="15468" y="27"/>
                    <a:pt x="1404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6084975" y="3371000"/>
              <a:ext cx="532325" cy="751375"/>
            </a:xfrm>
            <a:custGeom>
              <a:avLst/>
              <a:gdLst/>
              <a:ahLst/>
              <a:cxnLst/>
              <a:rect l="l" t="t" r="r" b="b"/>
              <a:pathLst>
                <a:path w="21293" h="30055" extrusionOk="0">
                  <a:moveTo>
                    <a:pt x="7508" y="1"/>
                  </a:moveTo>
                  <a:cubicBezTo>
                    <a:pt x="6090" y="81"/>
                    <a:pt x="6009" y="2142"/>
                    <a:pt x="7401" y="2356"/>
                  </a:cubicBezTo>
                  <a:lnTo>
                    <a:pt x="7482" y="8913"/>
                  </a:lnTo>
                  <a:cubicBezTo>
                    <a:pt x="7482" y="8913"/>
                    <a:pt x="3092" y="20904"/>
                    <a:pt x="1379" y="25776"/>
                  </a:cubicBezTo>
                  <a:cubicBezTo>
                    <a:pt x="1" y="29673"/>
                    <a:pt x="2624" y="30054"/>
                    <a:pt x="3703" y="30054"/>
                  </a:cubicBezTo>
                  <a:cubicBezTo>
                    <a:pt x="3965" y="30054"/>
                    <a:pt x="4136" y="30032"/>
                    <a:pt x="4136" y="30032"/>
                  </a:cubicBezTo>
                  <a:lnTo>
                    <a:pt x="17010" y="30032"/>
                  </a:lnTo>
                  <a:cubicBezTo>
                    <a:pt x="21293" y="30005"/>
                    <a:pt x="19767" y="25294"/>
                    <a:pt x="19767" y="25294"/>
                  </a:cubicBezTo>
                  <a:lnTo>
                    <a:pt x="14574" y="9047"/>
                  </a:lnTo>
                  <a:lnTo>
                    <a:pt x="14574" y="2356"/>
                  </a:lnTo>
                  <a:cubicBezTo>
                    <a:pt x="16020" y="2115"/>
                    <a:pt x="15859" y="27"/>
                    <a:pt x="14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6170300" y="3677475"/>
              <a:ext cx="380100" cy="414875"/>
            </a:xfrm>
            <a:custGeom>
              <a:avLst/>
              <a:gdLst/>
              <a:ahLst/>
              <a:cxnLst/>
              <a:rect l="l" t="t" r="r" b="b"/>
              <a:pathLst>
                <a:path w="15204" h="16595" extrusionOk="0">
                  <a:moveTo>
                    <a:pt x="5273" y="0"/>
                  </a:moveTo>
                  <a:lnTo>
                    <a:pt x="2275" y="9422"/>
                  </a:lnTo>
                  <a:lnTo>
                    <a:pt x="803" y="14025"/>
                  </a:lnTo>
                  <a:cubicBezTo>
                    <a:pt x="803" y="14025"/>
                    <a:pt x="0" y="16595"/>
                    <a:pt x="2570" y="16595"/>
                  </a:cubicBezTo>
                  <a:lnTo>
                    <a:pt x="13410" y="16595"/>
                  </a:lnTo>
                  <a:cubicBezTo>
                    <a:pt x="13410" y="16595"/>
                    <a:pt x="15203" y="16515"/>
                    <a:pt x="14480" y="13758"/>
                  </a:cubicBezTo>
                  <a:cubicBezTo>
                    <a:pt x="14239" y="12901"/>
                    <a:pt x="13731" y="11269"/>
                    <a:pt x="13142" y="9422"/>
                  </a:cubicBezTo>
                  <a:cubicBezTo>
                    <a:pt x="11804" y="5273"/>
                    <a:pt x="10011" y="54"/>
                    <a:pt x="10011" y="54"/>
                  </a:cubicBezTo>
                  <a:lnTo>
                    <a:pt x="5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5819825" y="3204375"/>
              <a:ext cx="649600" cy="918125"/>
            </a:xfrm>
            <a:custGeom>
              <a:avLst/>
              <a:gdLst/>
              <a:ahLst/>
              <a:cxnLst/>
              <a:rect l="l" t="t" r="r" b="b"/>
              <a:pathLst>
                <a:path w="25984" h="36725" extrusionOk="0">
                  <a:moveTo>
                    <a:pt x="9175" y="1"/>
                  </a:moveTo>
                  <a:cubicBezTo>
                    <a:pt x="7355" y="28"/>
                    <a:pt x="7247" y="2704"/>
                    <a:pt x="9068" y="2865"/>
                  </a:cubicBezTo>
                  <a:lnTo>
                    <a:pt x="9121" y="10894"/>
                  </a:lnTo>
                  <a:cubicBezTo>
                    <a:pt x="9121" y="10894"/>
                    <a:pt x="3768" y="25562"/>
                    <a:pt x="1680" y="31477"/>
                  </a:cubicBezTo>
                  <a:cubicBezTo>
                    <a:pt x="1" y="36257"/>
                    <a:pt x="3205" y="36724"/>
                    <a:pt x="4523" y="36724"/>
                  </a:cubicBezTo>
                  <a:cubicBezTo>
                    <a:pt x="4844" y="36724"/>
                    <a:pt x="5053" y="36697"/>
                    <a:pt x="5053" y="36697"/>
                  </a:cubicBezTo>
                  <a:lnTo>
                    <a:pt x="20764" y="36697"/>
                  </a:lnTo>
                  <a:cubicBezTo>
                    <a:pt x="25983" y="36670"/>
                    <a:pt x="24137" y="30915"/>
                    <a:pt x="24137" y="30915"/>
                  </a:cubicBezTo>
                  <a:lnTo>
                    <a:pt x="17793" y="11055"/>
                  </a:lnTo>
                  <a:lnTo>
                    <a:pt x="17793" y="2865"/>
                  </a:lnTo>
                  <a:cubicBezTo>
                    <a:pt x="19560" y="2624"/>
                    <a:pt x="19399" y="1"/>
                    <a:pt x="1760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5924050" y="3579100"/>
              <a:ext cx="463725" cy="505900"/>
            </a:xfrm>
            <a:custGeom>
              <a:avLst/>
              <a:gdLst/>
              <a:ahLst/>
              <a:cxnLst/>
              <a:rect l="l" t="t" r="r" b="b"/>
              <a:pathLst>
                <a:path w="18549" h="20236" extrusionOk="0">
                  <a:moveTo>
                    <a:pt x="6424" y="1"/>
                  </a:moveTo>
                  <a:lnTo>
                    <a:pt x="2784" y="11483"/>
                  </a:lnTo>
                  <a:lnTo>
                    <a:pt x="964" y="17131"/>
                  </a:lnTo>
                  <a:cubicBezTo>
                    <a:pt x="964" y="17131"/>
                    <a:pt x="0" y="20235"/>
                    <a:pt x="3132" y="20235"/>
                  </a:cubicBezTo>
                  <a:lnTo>
                    <a:pt x="16381" y="20235"/>
                  </a:lnTo>
                  <a:cubicBezTo>
                    <a:pt x="16381" y="20235"/>
                    <a:pt x="18549" y="20155"/>
                    <a:pt x="17666" y="16809"/>
                  </a:cubicBezTo>
                  <a:cubicBezTo>
                    <a:pt x="17398" y="15766"/>
                    <a:pt x="16756" y="13758"/>
                    <a:pt x="16033" y="11483"/>
                  </a:cubicBezTo>
                  <a:cubicBezTo>
                    <a:pt x="14374" y="6424"/>
                    <a:pt x="12206" y="81"/>
                    <a:pt x="12206" y="81"/>
                  </a:cubicBezTo>
                  <a:lnTo>
                    <a:pt x="64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8090725" y="3085950"/>
              <a:ext cx="169325" cy="52225"/>
            </a:xfrm>
            <a:custGeom>
              <a:avLst/>
              <a:gdLst/>
              <a:ahLst/>
              <a:cxnLst/>
              <a:rect l="l" t="t" r="r" b="b"/>
              <a:pathLst>
                <a:path w="6773" h="2089" extrusionOk="0">
                  <a:moveTo>
                    <a:pt x="1" y="0"/>
                  </a:moveTo>
                  <a:lnTo>
                    <a:pt x="1" y="803"/>
                  </a:lnTo>
                  <a:lnTo>
                    <a:pt x="1232" y="803"/>
                  </a:lnTo>
                  <a:lnTo>
                    <a:pt x="1232" y="2088"/>
                  </a:lnTo>
                  <a:lnTo>
                    <a:pt x="5541" y="2088"/>
                  </a:lnTo>
                  <a:lnTo>
                    <a:pt x="5541" y="803"/>
                  </a:lnTo>
                  <a:lnTo>
                    <a:pt x="6772" y="803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5068875" y="3234500"/>
              <a:ext cx="773550" cy="881275"/>
            </a:xfrm>
            <a:custGeom>
              <a:avLst/>
              <a:gdLst/>
              <a:ahLst/>
              <a:cxnLst/>
              <a:rect l="l" t="t" r="r" b="b"/>
              <a:pathLst>
                <a:path w="30942" h="35251" extrusionOk="0">
                  <a:moveTo>
                    <a:pt x="1" y="0"/>
                  </a:moveTo>
                  <a:cubicBezTo>
                    <a:pt x="1232" y="803"/>
                    <a:pt x="4203" y="3105"/>
                    <a:pt x="4203" y="6879"/>
                  </a:cubicBezTo>
                  <a:lnTo>
                    <a:pt x="4203" y="35251"/>
                  </a:lnTo>
                  <a:lnTo>
                    <a:pt x="28265" y="35251"/>
                  </a:lnTo>
                  <a:lnTo>
                    <a:pt x="28265" y="6745"/>
                  </a:lnTo>
                  <a:cubicBezTo>
                    <a:pt x="28265" y="6719"/>
                    <a:pt x="27891" y="2650"/>
                    <a:pt x="30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6735725" y="3041125"/>
              <a:ext cx="52200" cy="168625"/>
            </a:xfrm>
            <a:custGeom>
              <a:avLst/>
              <a:gdLst/>
              <a:ahLst/>
              <a:cxnLst/>
              <a:rect l="l" t="t" r="r" b="b"/>
              <a:pathLst>
                <a:path w="2088" h="6745" extrusionOk="0">
                  <a:moveTo>
                    <a:pt x="0" y="0"/>
                  </a:moveTo>
                  <a:lnTo>
                    <a:pt x="0" y="6745"/>
                  </a:lnTo>
                  <a:lnTo>
                    <a:pt x="830" y="6745"/>
                  </a:lnTo>
                  <a:lnTo>
                    <a:pt x="830" y="5541"/>
                  </a:lnTo>
                  <a:lnTo>
                    <a:pt x="2088" y="5541"/>
                  </a:lnTo>
                  <a:lnTo>
                    <a:pt x="2088" y="1231"/>
                  </a:lnTo>
                  <a:lnTo>
                    <a:pt x="830" y="1231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B0B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6515575" y="2675775"/>
              <a:ext cx="735400" cy="1454725"/>
            </a:xfrm>
            <a:custGeom>
              <a:avLst/>
              <a:gdLst/>
              <a:ahLst/>
              <a:cxnLst/>
              <a:rect l="l" t="t" r="r" b="b"/>
              <a:pathLst>
                <a:path w="29416" h="58189" extrusionOk="0">
                  <a:moveTo>
                    <a:pt x="19432" y="30111"/>
                  </a:moveTo>
                  <a:lnTo>
                    <a:pt x="19432" y="0"/>
                  </a:lnTo>
                  <a:lnTo>
                    <a:pt x="9984" y="0"/>
                  </a:lnTo>
                  <a:lnTo>
                    <a:pt x="9984" y="30111"/>
                  </a:lnTo>
                  <a:cubicBezTo>
                    <a:pt x="4015" y="32119"/>
                    <a:pt x="0" y="37713"/>
                    <a:pt x="0" y="44003"/>
                  </a:cubicBezTo>
                  <a:cubicBezTo>
                    <a:pt x="0" y="49757"/>
                    <a:pt x="3854" y="54548"/>
                    <a:pt x="8324" y="57546"/>
                  </a:cubicBezTo>
                  <a:cubicBezTo>
                    <a:pt x="8753" y="57841"/>
                    <a:pt x="19646" y="58189"/>
                    <a:pt x="21547" y="57305"/>
                  </a:cubicBezTo>
                  <a:cubicBezTo>
                    <a:pt x="26525" y="54923"/>
                    <a:pt x="29416" y="49864"/>
                    <a:pt x="29416" y="44003"/>
                  </a:cubicBezTo>
                  <a:cubicBezTo>
                    <a:pt x="29416" y="37713"/>
                    <a:pt x="25401" y="32119"/>
                    <a:pt x="19432" y="301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6765150" y="2566700"/>
              <a:ext cx="236250" cy="101050"/>
            </a:xfrm>
            <a:custGeom>
              <a:avLst/>
              <a:gdLst/>
              <a:ahLst/>
              <a:cxnLst/>
              <a:rect l="l" t="t" r="r" b="b"/>
              <a:pathLst>
                <a:path w="9450" h="4042" extrusionOk="0">
                  <a:moveTo>
                    <a:pt x="1" y="0"/>
                  </a:moveTo>
                  <a:lnTo>
                    <a:pt x="1" y="4042"/>
                  </a:lnTo>
                  <a:lnTo>
                    <a:pt x="9449" y="4042"/>
                  </a:lnTo>
                  <a:lnTo>
                    <a:pt x="9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6570429" y="3792550"/>
              <a:ext cx="640375" cy="289775"/>
            </a:xfrm>
            <a:custGeom>
              <a:avLst/>
              <a:gdLst/>
              <a:ahLst/>
              <a:cxnLst/>
              <a:rect l="l" t="t" r="r" b="b"/>
              <a:pathLst>
                <a:path w="25615" h="11591" extrusionOk="0">
                  <a:moveTo>
                    <a:pt x="0" y="1"/>
                  </a:moveTo>
                  <a:cubicBezTo>
                    <a:pt x="0" y="6398"/>
                    <a:pt x="5728" y="11590"/>
                    <a:pt x="12794" y="11590"/>
                  </a:cubicBezTo>
                  <a:cubicBezTo>
                    <a:pt x="19860" y="11590"/>
                    <a:pt x="25615" y="6398"/>
                    <a:pt x="25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4891164" y="3471375"/>
              <a:ext cx="659800" cy="653100"/>
            </a:xfrm>
            <a:custGeom>
              <a:avLst/>
              <a:gdLst/>
              <a:ahLst/>
              <a:cxnLst/>
              <a:rect l="l" t="t" r="r" b="b"/>
              <a:pathLst>
                <a:path w="26392" h="26124" extrusionOk="0">
                  <a:moveTo>
                    <a:pt x="1" y="0"/>
                  </a:moveTo>
                  <a:lnTo>
                    <a:pt x="1" y="23768"/>
                  </a:lnTo>
                  <a:cubicBezTo>
                    <a:pt x="1" y="25080"/>
                    <a:pt x="1045" y="26124"/>
                    <a:pt x="2383" y="26124"/>
                  </a:cubicBezTo>
                  <a:lnTo>
                    <a:pt x="20129" y="26124"/>
                  </a:lnTo>
                  <a:cubicBezTo>
                    <a:pt x="21440" y="26124"/>
                    <a:pt x="22511" y="25080"/>
                    <a:pt x="22511" y="23768"/>
                  </a:cubicBezTo>
                  <a:lnTo>
                    <a:pt x="22511" y="4470"/>
                  </a:lnTo>
                  <a:lnTo>
                    <a:pt x="263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4934400" y="3746400"/>
              <a:ext cx="479125" cy="331900"/>
            </a:xfrm>
            <a:custGeom>
              <a:avLst/>
              <a:gdLst/>
              <a:ahLst/>
              <a:cxnLst/>
              <a:rect l="l" t="t" r="r" b="b"/>
              <a:pathLst>
                <a:path w="19165" h="13276" extrusionOk="0">
                  <a:moveTo>
                    <a:pt x="0" y="0"/>
                  </a:moveTo>
                  <a:lnTo>
                    <a:pt x="0" y="10894"/>
                  </a:lnTo>
                  <a:cubicBezTo>
                    <a:pt x="0" y="12205"/>
                    <a:pt x="1071" y="13276"/>
                    <a:pt x="2382" y="13276"/>
                  </a:cubicBezTo>
                  <a:lnTo>
                    <a:pt x="16782" y="13276"/>
                  </a:lnTo>
                  <a:cubicBezTo>
                    <a:pt x="18094" y="13276"/>
                    <a:pt x="19137" y="12205"/>
                    <a:pt x="19164" y="10894"/>
                  </a:cubicBezTo>
                  <a:lnTo>
                    <a:pt x="191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7849175" y="3148625"/>
              <a:ext cx="651100" cy="973950"/>
            </a:xfrm>
            <a:custGeom>
              <a:avLst/>
              <a:gdLst/>
              <a:ahLst/>
              <a:cxnLst/>
              <a:rect l="l" t="t" r="r" b="b"/>
              <a:pathLst>
                <a:path w="26044" h="38958" extrusionOk="0">
                  <a:moveTo>
                    <a:pt x="8583" y="0"/>
                  </a:moveTo>
                  <a:cubicBezTo>
                    <a:pt x="7062" y="0"/>
                    <a:pt x="7069" y="2372"/>
                    <a:pt x="8606" y="2372"/>
                  </a:cubicBezTo>
                  <a:cubicBezTo>
                    <a:pt x="8654" y="2372"/>
                    <a:pt x="8702" y="2369"/>
                    <a:pt x="8753" y="2365"/>
                  </a:cubicBezTo>
                  <a:lnTo>
                    <a:pt x="8833" y="2365"/>
                  </a:lnTo>
                  <a:lnTo>
                    <a:pt x="8833" y="14382"/>
                  </a:lnTo>
                  <a:cubicBezTo>
                    <a:pt x="3560" y="16149"/>
                    <a:pt x="0" y="21101"/>
                    <a:pt x="0" y="26695"/>
                  </a:cubicBezTo>
                  <a:cubicBezTo>
                    <a:pt x="0" y="31780"/>
                    <a:pt x="3426" y="36009"/>
                    <a:pt x="7361" y="38686"/>
                  </a:cubicBezTo>
                  <a:cubicBezTo>
                    <a:pt x="7569" y="38811"/>
                    <a:pt x="10263" y="38957"/>
                    <a:pt x="13043" y="38957"/>
                  </a:cubicBezTo>
                  <a:cubicBezTo>
                    <a:pt x="15621" y="38957"/>
                    <a:pt x="18273" y="38831"/>
                    <a:pt x="19084" y="38445"/>
                  </a:cubicBezTo>
                  <a:cubicBezTo>
                    <a:pt x="23474" y="36357"/>
                    <a:pt x="26043" y="31860"/>
                    <a:pt x="26043" y="26695"/>
                  </a:cubicBezTo>
                  <a:cubicBezTo>
                    <a:pt x="26043" y="21127"/>
                    <a:pt x="22483" y="16176"/>
                    <a:pt x="17210" y="14382"/>
                  </a:cubicBezTo>
                  <a:lnTo>
                    <a:pt x="17210" y="2365"/>
                  </a:lnTo>
                  <a:lnTo>
                    <a:pt x="17318" y="2365"/>
                  </a:lnTo>
                  <a:cubicBezTo>
                    <a:pt x="17350" y="2367"/>
                    <a:pt x="17382" y="2368"/>
                    <a:pt x="17413" y="2368"/>
                  </a:cubicBezTo>
                  <a:cubicBezTo>
                    <a:pt x="18067" y="2368"/>
                    <a:pt x="18602" y="1851"/>
                    <a:pt x="18602" y="1187"/>
                  </a:cubicBezTo>
                  <a:cubicBezTo>
                    <a:pt x="18602" y="536"/>
                    <a:pt x="18087" y="2"/>
                    <a:pt x="17450" y="2"/>
                  </a:cubicBezTo>
                  <a:cubicBezTo>
                    <a:pt x="17406" y="2"/>
                    <a:pt x="17362" y="4"/>
                    <a:pt x="17318" y="9"/>
                  </a:cubicBezTo>
                  <a:lnTo>
                    <a:pt x="8753" y="9"/>
                  </a:lnTo>
                  <a:cubicBezTo>
                    <a:pt x="8694" y="3"/>
                    <a:pt x="8638" y="0"/>
                    <a:pt x="8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7925450" y="3846100"/>
              <a:ext cx="507225" cy="229525"/>
            </a:xfrm>
            <a:custGeom>
              <a:avLst/>
              <a:gdLst/>
              <a:ahLst/>
              <a:cxnLst/>
              <a:rect l="l" t="t" r="r" b="b"/>
              <a:pathLst>
                <a:path w="20289" h="9181" extrusionOk="0">
                  <a:moveTo>
                    <a:pt x="0" y="0"/>
                  </a:moveTo>
                  <a:cubicBezTo>
                    <a:pt x="0" y="5059"/>
                    <a:pt x="4524" y="9181"/>
                    <a:pt x="10145" y="9181"/>
                  </a:cubicBezTo>
                  <a:cubicBezTo>
                    <a:pt x="15739" y="9181"/>
                    <a:pt x="20289" y="5059"/>
                    <a:pt x="20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4823975" y="3726325"/>
              <a:ext cx="63600" cy="182700"/>
            </a:xfrm>
            <a:custGeom>
              <a:avLst/>
              <a:gdLst/>
              <a:ahLst/>
              <a:cxnLst/>
              <a:rect l="l" t="t" r="r" b="b"/>
              <a:pathLst>
                <a:path w="2544" h="7308" extrusionOk="0">
                  <a:moveTo>
                    <a:pt x="1" y="0"/>
                  </a:moveTo>
                  <a:lnTo>
                    <a:pt x="1" y="7307"/>
                  </a:lnTo>
                  <a:lnTo>
                    <a:pt x="2543" y="7307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5360475" y="2946025"/>
              <a:ext cx="832375" cy="1175350"/>
            </a:xfrm>
            <a:custGeom>
              <a:avLst/>
              <a:gdLst/>
              <a:ahLst/>
              <a:cxnLst/>
              <a:rect l="l" t="t" r="r" b="b"/>
              <a:pathLst>
                <a:path w="33295" h="47014" extrusionOk="0">
                  <a:moveTo>
                    <a:pt x="22646" y="1"/>
                  </a:moveTo>
                  <a:cubicBezTo>
                    <a:pt x="22612" y="1"/>
                    <a:pt x="22578" y="2"/>
                    <a:pt x="22543" y="3"/>
                  </a:cubicBezTo>
                  <a:lnTo>
                    <a:pt x="11757" y="3"/>
                  </a:lnTo>
                  <a:cubicBezTo>
                    <a:pt x="9401" y="30"/>
                    <a:pt x="9268" y="3483"/>
                    <a:pt x="11623" y="3697"/>
                  </a:cubicBezTo>
                  <a:lnTo>
                    <a:pt x="11703" y="13975"/>
                  </a:lnTo>
                  <a:cubicBezTo>
                    <a:pt x="11703" y="13975"/>
                    <a:pt x="4825" y="32738"/>
                    <a:pt x="2148" y="40312"/>
                  </a:cubicBezTo>
                  <a:cubicBezTo>
                    <a:pt x="1" y="46411"/>
                    <a:pt x="4072" y="47014"/>
                    <a:pt x="5767" y="47014"/>
                  </a:cubicBezTo>
                  <a:cubicBezTo>
                    <a:pt x="6184" y="47014"/>
                    <a:pt x="6457" y="46977"/>
                    <a:pt x="6457" y="46977"/>
                  </a:cubicBezTo>
                  <a:lnTo>
                    <a:pt x="26612" y="46977"/>
                  </a:lnTo>
                  <a:cubicBezTo>
                    <a:pt x="26624" y="46977"/>
                    <a:pt x="26636" y="46977"/>
                    <a:pt x="26648" y="46977"/>
                  </a:cubicBezTo>
                  <a:cubicBezTo>
                    <a:pt x="33295" y="46977"/>
                    <a:pt x="30921" y="39616"/>
                    <a:pt x="30921" y="39616"/>
                  </a:cubicBezTo>
                  <a:lnTo>
                    <a:pt x="22811" y="14189"/>
                  </a:lnTo>
                  <a:lnTo>
                    <a:pt x="22811" y="3697"/>
                  </a:lnTo>
                  <a:cubicBezTo>
                    <a:pt x="23828" y="3617"/>
                    <a:pt x="24604" y="2733"/>
                    <a:pt x="24524" y="1716"/>
                  </a:cubicBezTo>
                  <a:cubicBezTo>
                    <a:pt x="24446" y="734"/>
                    <a:pt x="23619" y="1"/>
                    <a:pt x="22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5675186" y="2871211"/>
              <a:ext cx="233550" cy="71625"/>
            </a:xfrm>
            <a:custGeom>
              <a:avLst/>
              <a:gdLst/>
              <a:ahLst/>
              <a:cxnLst/>
              <a:rect l="l" t="t" r="r" b="b"/>
              <a:pathLst>
                <a:path w="9342" h="2865" extrusionOk="0">
                  <a:moveTo>
                    <a:pt x="1" y="1"/>
                  </a:moveTo>
                  <a:lnTo>
                    <a:pt x="1" y="1125"/>
                  </a:lnTo>
                  <a:lnTo>
                    <a:pt x="1687" y="1125"/>
                  </a:lnTo>
                  <a:lnTo>
                    <a:pt x="1687" y="2864"/>
                  </a:lnTo>
                  <a:lnTo>
                    <a:pt x="7655" y="2864"/>
                  </a:lnTo>
                  <a:lnTo>
                    <a:pt x="7655" y="1125"/>
                  </a:lnTo>
                  <a:lnTo>
                    <a:pt x="9342" y="1125"/>
                  </a:lnTo>
                  <a:lnTo>
                    <a:pt x="9342" y="1"/>
                  </a:lnTo>
                  <a:close/>
                </a:path>
              </a:pathLst>
            </a:custGeom>
            <a:solidFill>
              <a:srgbClr val="DDA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5582775" y="3425875"/>
              <a:ext cx="424275" cy="368050"/>
            </a:xfrm>
            <a:custGeom>
              <a:avLst/>
              <a:gdLst/>
              <a:ahLst/>
              <a:cxnLst/>
              <a:rect l="l" t="t" r="r" b="b"/>
              <a:pathLst>
                <a:path w="16971" h="14722" extrusionOk="0">
                  <a:moveTo>
                    <a:pt x="4685" y="0"/>
                  </a:moveTo>
                  <a:lnTo>
                    <a:pt x="1" y="14721"/>
                  </a:lnTo>
                  <a:lnTo>
                    <a:pt x="16970" y="14721"/>
                  </a:lnTo>
                  <a:cubicBezTo>
                    <a:pt x="14883" y="8271"/>
                    <a:pt x="12099" y="107"/>
                    <a:pt x="12099" y="107"/>
                  </a:cubicBezTo>
                  <a:lnTo>
                    <a:pt x="46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5494450" y="3794575"/>
              <a:ext cx="593550" cy="280375"/>
            </a:xfrm>
            <a:custGeom>
              <a:avLst/>
              <a:gdLst/>
              <a:ahLst/>
              <a:cxnLst/>
              <a:rect l="l" t="t" r="r" b="b"/>
              <a:pathLst>
                <a:path w="23742" h="11215" extrusionOk="0">
                  <a:moveTo>
                    <a:pt x="3534" y="0"/>
                  </a:moveTo>
                  <a:lnTo>
                    <a:pt x="1232" y="7227"/>
                  </a:lnTo>
                  <a:cubicBezTo>
                    <a:pt x="1232" y="7227"/>
                    <a:pt x="1" y="11215"/>
                    <a:pt x="4016" y="11215"/>
                  </a:cubicBezTo>
                  <a:lnTo>
                    <a:pt x="20985" y="11215"/>
                  </a:lnTo>
                  <a:cubicBezTo>
                    <a:pt x="20985" y="11215"/>
                    <a:pt x="23742" y="11108"/>
                    <a:pt x="22618" y="6825"/>
                  </a:cubicBezTo>
                  <a:cubicBezTo>
                    <a:pt x="22270" y="5487"/>
                    <a:pt x="21467" y="2891"/>
                    <a:pt x="20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8966150" y="3204375"/>
              <a:ext cx="650250" cy="918125"/>
            </a:xfrm>
            <a:custGeom>
              <a:avLst/>
              <a:gdLst/>
              <a:ahLst/>
              <a:cxnLst/>
              <a:rect l="l" t="t" r="r" b="b"/>
              <a:pathLst>
                <a:path w="26010" h="36725" extrusionOk="0">
                  <a:moveTo>
                    <a:pt x="9200" y="1"/>
                  </a:moveTo>
                  <a:cubicBezTo>
                    <a:pt x="7380" y="28"/>
                    <a:pt x="7273" y="2704"/>
                    <a:pt x="9067" y="2865"/>
                  </a:cubicBezTo>
                  <a:lnTo>
                    <a:pt x="9147" y="10894"/>
                  </a:lnTo>
                  <a:cubicBezTo>
                    <a:pt x="9147" y="10894"/>
                    <a:pt x="3767" y="25562"/>
                    <a:pt x="1679" y="31477"/>
                  </a:cubicBezTo>
                  <a:cubicBezTo>
                    <a:pt x="0" y="36257"/>
                    <a:pt x="3204" y="36724"/>
                    <a:pt x="4522" y="36724"/>
                  </a:cubicBezTo>
                  <a:cubicBezTo>
                    <a:pt x="4843" y="36724"/>
                    <a:pt x="5052" y="36697"/>
                    <a:pt x="5052" y="36697"/>
                  </a:cubicBezTo>
                  <a:lnTo>
                    <a:pt x="20790" y="36697"/>
                  </a:lnTo>
                  <a:cubicBezTo>
                    <a:pt x="26009" y="36670"/>
                    <a:pt x="24162" y="30915"/>
                    <a:pt x="24162" y="30915"/>
                  </a:cubicBezTo>
                  <a:lnTo>
                    <a:pt x="17792" y="11055"/>
                  </a:lnTo>
                  <a:lnTo>
                    <a:pt x="17792" y="2865"/>
                  </a:lnTo>
                  <a:cubicBezTo>
                    <a:pt x="19585" y="2624"/>
                    <a:pt x="19398" y="1"/>
                    <a:pt x="17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9063000" y="3566400"/>
              <a:ext cx="463725" cy="505875"/>
            </a:xfrm>
            <a:custGeom>
              <a:avLst/>
              <a:gdLst/>
              <a:ahLst/>
              <a:cxnLst/>
              <a:rect l="l" t="t" r="r" b="b"/>
              <a:pathLst>
                <a:path w="18549" h="20235" extrusionOk="0">
                  <a:moveTo>
                    <a:pt x="6424" y="0"/>
                  </a:moveTo>
                  <a:lnTo>
                    <a:pt x="2757" y="11483"/>
                  </a:lnTo>
                  <a:lnTo>
                    <a:pt x="964" y="17130"/>
                  </a:lnTo>
                  <a:cubicBezTo>
                    <a:pt x="964" y="17130"/>
                    <a:pt x="0" y="20235"/>
                    <a:pt x="3132" y="20235"/>
                  </a:cubicBezTo>
                  <a:lnTo>
                    <a:pt x="16381" y="20235"/>
                  </a:lnTo>
                  <a:cubicBezTo>
                    <a:pt x="16381" y="20235"/>
                    <a:pt x="18549" y="20181"/>
                    <a:pt x="17665" y="16809"/>
                  </a:cubicBezTo>
                  <a:cubicBezTo>
                    <a:pt x="17371" y="15765"/>
                    <a:pt x="16755" y="13758"/>
                    <a:pt x="16006" y="11483"/>
                  </a:cubicBezTo>
                  <a:cubicBezTo>
                    <a:pt x="14373" y="6424"/>
                    <a:pt x="12205" y="80"/>
                    <a:pt x="12205" y="80"/>
                  </a:cubicBezTo>
                  <a:lnTo>
                    <a:pt x="64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9297850" y="3567050"/>
              <a:ext cx="228875" cy="505225"/>
            </a:xfrm>
            <a:custGeom>
              <a:avLst/>
              <a:gdLst/>
              <a:ahLst/>
              <a:cxnLst/>
              <a:rect l="l" t="t" r="r" b="b"/>
              <a:pathLst>
                <a:path w="9155" h="20209" extrusionOk="0">
                  <a:moveTo>
                    <a:pt x="8271" y="16783"/>
                  </a:moveTo>
                  <a:cubicBezTo>
                    <a:pt x="7977" y="15739"/>
                    <a:pt x="7361" y="13732"/>
                    <a:pt x="6612" y="11457"/>
                  </a:cubicBezTo>
                  <a:cubicBezTo>
                    <a:pt x="4979" y="6398"/>
                    <a:pt x="2811" y="54"/>
                    <a:pt x="2811" y="54"/>
                  </a:cubicBezTo>
                  <a:lnTo>
                    <a:pt x="1" y="1"/>
                  </a:lnTo>
                  <a:lnTo>
                    <a:pt x="1" y="20209"/>
                  </a:lnTo>
                  <a:lnTo>
                    <a:pt x="6987" y="20209"/>
                  </a:lnTo>
                  <a:cubicBezTo>
                    <a:pt x="6987" y="20209"/>
                    <a:pt x="9155" y="20155"/>
                    <a:pt x="8271" y="16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7748125" y="3286025"/>
              <a:ext cx="157275" cy="48200"/>
            </a:xfrm>
            <a:custGeom>
              <a:avLst/>
              <a:gdLst/>
              <a:ahLst/>
              <a:cxnLst/>
              <a:rect l="l" t="t" r="r" b="b"/>
              <a:pathLst>
                <a:path w="6291" h="1928" extrusionOk="0">
                  <a:moveTo>
                    <a:pt x="1" y="0"/>
                  </a:moveTo>
                  <a:lnTo>
                    <a:pt x="1" y="776"/>
                  </a:lnTo>
                  <a:lnTo>
                    <a:pt x="1151" y="776"/>
                  </a:lnTo>
                  <a:lnTo>
                    <a:pt x="1151" y="1927"/>
                  </a:lnTo>
                  <a:lnTo>
                    <a:pt x="5166" y="1927"/>
                  </a:lnTo>
                  <a:lnTo>
                    <a:pt x="5166" y="776"/>
                  </a:lnTo>
                  <a:lnTo>
                    <a:pt x="6290" y="776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7546050" y="3331525"/>
              <a:ext cx="560100" cy="790850"/>
            </a:xfrm>
            <a:custGeom>
              <a:avLst/>
              <a:gdLst/>
              <a:ahLst/>
              <a:cxnLst/>
              <a:rect l="l" t="t" r="r" b="b"/>
              <a:pathLst>
                <a:path w="22404" h="31634" extrusionOk="0">
                  <a:moveTo>
                    <a:pt x="15203" y="0"/>
                  </a:moveTo>
                  <a:cubicBezTo>
                    <a:pt x="15194" y="0"/>
                    <a:pt x="15185" y="0"/>
                    <a:pt x="15176" y="0"/>
                  </a:cubicBezTo>
                  <a:lnTo>
                    <a:pt x="7923" y="0"/>
                  </a:lnTo>
                  <a:cubicBezTo>
                    <a:pt x="6317" y="0"/>
                    <a:pt x="6210" y="2356"/>
                    <a:pt x="7816" y="2463"/>
                  </a:cubicBezTo>
                  <a:lnTo>
                    <a:pt x="7869" y="9395"/>
                  </a:lnTo>
                  <a:cubicBezTo>
                    <a:pt x="7869" y="9395"/>
                    <a:pt x="3239" y="22002"/>
                    <a:pt x="1446" y="27114"/>
                  </a:cubicBezTo>
                  <a:cubicBezTo>
                    <a:pt x="0" y="31234"/>
                    <a:pt x="2780" y="31634"/>
                    <a:pt x="3913" y="31634"/>
                  </a:cubicBezTo>
                  <a:cubicBezTo>
                    <a:pt x="4186" y="31634"/>
                    <a:pt x="4363" y="31611"/>
                    <a:pt x="4363" y="31611"/>
                  </a:cubicBezTo>
                  <a:lnTo>
                    <a:pt x="17907" y="31611"/>
                  </a:lnTo>
                  <a:cubicBezTo>
                    <a:pt x="22403" y="31584"/>
                    <a:pt x="20797" y="26632"/>
                    <a:pt x="20797" y="26632"/>
                  </a:cubicBezTo>
                  <a:lnTo>
                    <a:pt x="15337" y="9529"/>
                  </a:lnTo>
                  <a:lnTo>
                    <a:pt x="15337" y="2463"/>
                  </a:lnTo>
                  <a:cubicBezTo>
                    <a:pt x="16880" y="2277"/>
                    <a:pt x="16731" y="0"/>
                    <a:pt x="15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7636375" y="3654050"/>
              <a:ext cx="399500" cy="436300"/>
            </a:xfrm>
            <a:custGeom>
              <a:avLst/>
              <a:gdLst/>
              <a:ahLst/>
              <a:cxnLst/>
              <a:rect l="l" t="t" r="r" b="b"/>
              <a:pathLst>
                <a:path w="15980" h="17452" extrusionOk="0">
                  <a:moveTo>
                    <a:pt x="5541" y="0"/>
                  </a:moveTo>
                  <a:lnTo>
                    <a:pt x="2383" y="9904"/>
                  </a:lnTo>
                  <a:lnTo>
                    <a:pt x="830" y="14775"/>
                  </a:lnTo>
                  <a:cubicBezTo>
                    <a:pt x="830" y="14775"/>
                    <a:pt x="1" y="17452"/>
                    <a:pt x="2704" y="17452"/>
                  </a:cubicBezTo>
                  <a:lnTo>
                    <a:pt x="14106" y="17452"/>
                  </a:lnTo>
                  <a:cubicBezTo>
                    <a:pt x="14106" y="17452"/>
                    <a:pt x="15980" y="17371"/>
                    <a:pt x="15204" y="14481"/>
                  </a:cubicBezTo>
                  <a:cubicBezTo>
                    <a:pt x="14963" y="13597"/>
                    <a:pt x="14427" y="11858"/>
                    <a:pt x="13785" y="9904"/>
                  </a:cubicBezTo>
                  <a:cubicBezTo>
                    <a:pt x="12393" y="5541"/>
                    <a:pt x="10520" y="81"/>
                    <a:pt x="10520" y="81"/>
                  </a:cubicBezTo>
                  <a:lnTo>
                    <a:pt x="55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3750675" y="4122450"/>
              <a:ext cx="7041400" cy="25"/>
            </a:xfrm>
            <a:custGeom>
              <a:avLst/>
              <a:gdLst/>
              <a:ahLst/>
              <a:cxnLst/>
              <a:rect l="l" t="t" r="r" b="b"/>
              <a:pathLst>
                <a:path w="281656" h="1" extrusionOk="0">
                  <a:moveTo>
                    <a:pt x="1" y="0"/>
                  </a:moveTo>
                  <a:lnTo>
                    <a:pt x="28165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 idx="6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HIGHLIGHTS THIS YEARS</a:t>
            </a:r>
            <a:endParaRPr dirty="0"/>
          </a:p>
        </p:txBody>
      </p:sp>
      <p:sp>
        <p:nvSpPr>
          <p:cNvPr id="218" name="Google Shape;218;p32"/>
          <p:cNvSpPr/>
          <p:nvPr/>
        </p:nvSpPr>
        <p:spPr>
          <a:xfrm rot="5990292">
            <a:off x="4233746" y="2861279"/>
            <a:ext cx="1931965" cy="881657"/>
          </a:xfrm>
          <a:custGeom>
            <a:avLst/>
            <a:gdLst/>
            <a:ahLst/>
            <a:cxnLst/>
            <a:rect l="l" t="t" r="r" b="b"/>
            <a:pathLst>
              <a:path w="91506" h="41759" extrusionOk="0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2"/>
          <p:cNvSpPr/>
          <p:nvPr/>
        </p:nvSpPr>
        <p:spPr>
          <a:xfrm rot="-1853308">
            <a:off x="3061826" y="1966252"/>
            <a:ext cx="2991614" cy="960775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2"/>
          <p:cNvSpPr/>
          <p:nvPr/>
        </p:nvSpPr>
        <p:spPr>
          <a:xfrm rot="-207137">
            <a:off x="4764295" y="3421688"/>
            <a:ext cx="717402" cy="717402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2"/>
          <p:cNvSpPr/>
          <p:nvPr/>
        </p:nvSpPr>
        <p:spPr>
          <a:xfrm>
            <a:off x="3364913" y="2579775"/>
            <a:ext cx="717300" cy="7173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/>
          <p:nvPr/>
        </p:nvSpPr>
        <p:spPr>
          <a:xfrm>
            <a:off x="5078438" y="1561600"/>
            <a:ext cx="717300" cy="7173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ESP32 Thingsboard</a:t>
            </a:r>
            <a:endParaRPr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ESP32 as IoT node devices</a:t>
            </a:r>
            <a:endParaRPr dirty="0"/>
          </a:p>
        </p:txBody>
      </p:sp>
      <p:sp>
        <p:nvSpPr>
          <p:cNvPr id="225" name="Google Shape;225;p32"/>
          <p:cNvSpPr txBox="1">
            <a:spLocks noGrp="1"/>
          </p:cNvSpPr>
          <p:nvPr>
            <p:ph type="ctrTitle" idx="2"/>
          </p:nvPr>
        </p:nvSpPr>
        <p:spPr>
          <a:xfrm flipH="1">
            <a:off x="5754257" y="3263080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ESP32 low power</a:t>
            </a:r>
            <a:endParaRPr dirty="0"/>
          </a:p>
        </p:txBody>
      </p:sp>
      <p:sp>
        <p:nvSpPr>
          <p:cNvPr id="226" name="Google Shape;226;p32"/>
          <p:cNvSpPr txBox="1">
            <a:spLocks noGrp="1"/>
          </p:cNvSpPr>
          <p:nvPr>
            <p:ph type="subTitle" idx="3"/>
          </p:nvPr>
        </p:nvSpPr>
        <p:spPr>
          <a:xfrm flipH="1">
            <a:off x="5754257" y="3659612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tuning ESP for lower energy usage</a:t>
            </a:r>
            <a:endParaRPr dirty="0"/>
          </a:p>
        </p:txBody>
      </p:sp>
      <p:sp>
        <p:nvSpPr>
          <p:cNvPr id="227" name="Google Shape;227;p32"/>
          <p:cNvSpPr txBox="1">
            <a:spLocks noGrp="1"/>
          </p:cNvSpPr>
          <p:nvPr>
            <p:ph type="ctrTitle"/>
          </p:nvPr>
        </p:nvSpPr>
        <p:spPr>
          <a:xfrm flipH="1">
            <a:off x="3343913" y="2739250"/>
            <a:ext cx="759300" cy="3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01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ctrTitle"/>
          </p:nvPr>
        </p:nvSpPr>
        <p:spPr>
          <a:xfrm flipH="1">
            <a:off x="5047163" y="1678341"/>
            <a:ext cx="7797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02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29" name="Google Shape;229;p32"/>
          <p:cNvSpPr txBox="1">
            <a:spLocks noGrp="1"/>
          </p:cNvSpPr>
          <p:nvPr>
            <p:ph type="ctrTitle"/>
          </p:nvPr>
        </p:nvSpPr>
        <p:spPr>
          <a:xfrm flipH="1">
            <a:off x="4834388" y="3537750"/>
            <a:ext cx="5769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03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30" name="Google Shape;230;p32"/>
          <p:cNvSpPr txBox="1">
            <a:spLocks noGrp="1"/>
          </p:cNvSpPr>
          <p:nvPr>
            <p:ph type="ctrTitle" idx="4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ESP32 as Wearable device</a:t>
            </a:r>
            <a:endParaRPr dirty="0"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5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How to plot sensor data to smartphone (</a:t>
            </a:r>
            <a:r>
              <a:rPr lang="en-US" dirty="0" err="1"/>
              <a:t>esp</a:t>
            </a:r>
            <a:r>
              <a:rPr lang="en-US" dirty="0"/>
              <a:t> as webserver)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>
            <a:spLocks noGrp="1"/>
          </p:cNvSpPr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ESP32</a:t>
            </a:r>
            <a:endParaRPr dirty="0"/>
          </a:p>
        </p:txBody>
      </p:sp>
      <p:sp>
        <p:nvSpPr>
          <p:cNvPr id="253" name="Google Shape;253;p35"/>
          <p:cNvSpPr txBox="1">
            <a:spLocks noGrp="1"/>
          </p:cNvSpPr>
          <p:nvPr>
            <p:ph type="title" idx="2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type="title" idx="6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GETTING STARTED</a:t>
            </a:r>
            <a:endParaRPr dirty="0"/>
          </a:p>
        </p:txBody>
      </p:sp>
      <p:sp>
        <p:nvSpPr>
          <p:cNvPr id="259" name="Google Shape;259;p36"/>
          <p:cNvSpPr/>
          <p:nvPr/>
        </p:nvSpPr>
        <p:spPr>
          <a:xfrm rot="-4352175" flipH="1">
            <a:off x="6441114" y="1598902"/>
            <a:ext cx="2225459" cy="714720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6"/>
          <p:cNvSpPr/>
          <p:nvPr/>
        </p:nvSpPr>
        <p:spPr>
          <a:xfrm rot="-3668310" flipH="1">
            <a:off x="3839409" y="1818900"/>
            <a:ext cx="2225503" cy="714734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6"/>
          <p:cNvSpPr/>
          <p:nvPr/>
        </p:nvSpPr>
        <p:spPr>
          <a:xfrm rot="3668310">
            <a:off x="244871" y="1529346"/>
            <a:ext cx="2225503" cy="714734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6"/>
          <p:cNvSpPr/>
          <p:nvPr/>
        </p:nvSpPr>
        <p:spPr>
          <a:xfrm>
            <a:off x="617400" y="1659125"/>
            <a:ext cx="2469000" cy="24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6"/>
          <p:cNvSpPr/>
          <p:nvPr/>
        </p:nvSpPr>
        <p:spPr>
          <a:xfrm>
            <a:off x="3337499" y="2116325"/>
            <a:ext cx="2469000" cy="24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6052044" y="1678175"/>
            <a:ext cx="2469000" cy="24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6"/>
          <p:cNvSpPr txBox="1">
            <a:spLocks noGrp="1"/>
          </p:cNvSpPr>
          <p:nvPr>
            <p:ph type="ctrTitle" idx="4"/>
          </p:nvPr>
        </p:nvSpPr>
        <p:spPr>
          <a:xfrm flipH="1">
            <a:off x="1071599" y="201085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ESP32</a:t>
            </a:r>
          </a:p>
        </p:txBody>
      </p:sp>
      <p:sp>
        <p:nvSpPr>
          <p:cNvPr id="266" name="Google Shape;266;p36"/>
          <p:cNvSpPr txBox="1">
            <a:spLocks noGrp="1"/>
          </p:cNvSpPr>
          <p:nvPr>
            <p:ph type="ctrTitle"/>
          </p:nvPr>
        </p:nvSpPr>
        <p:spPr>
          <a:xfrm flipH="1">
            <a:off x="6112622" y="2010857"/>
            <a:ext cx="240842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PROGRAMMING ENV</a:t>
            </a:r>
          </a:p>
        </p:txBody>
      </p:sp>
      <p:sp>
        <p:nvSpPr>
          <p:cNvPr id="267" name="Google Shape;267;p36"/>
          <p:cNvSpPr txBox="1">
            <a:spLocks noGrp="1"/>
          </p:cNvSpPr>
          <p:nvPr>
            <p:ph type="subTitle" idx="1"/>
          </p:nvPr>
        </p:nvSpPr>
        <p:spPr>
          <a:xfrm flipH="1">
            <a:off x="6070343" y="2473075"/>
            <a:ext cx="2450701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Arduino IDE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Espressif</a:t>
            </a:r>
            <a:r>
              <a:rPr lang="en-US" dirty="0"/>
              <a:t> IDF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Micropython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LUA</a:t>
            </a:r>
            <a:endParaRPr dirty="0"/>
          </a:p>
        </p:txBody>
      </p:sp>
      <p:sp>
        <p:nvSpPr>
          <p:cNvPr id="268" name="Google Shape;268;p36"/>
          <p:cNvSpPr txBox="1">
            <a:spLocks noGrp="1"/>
          </p:cNvSpPr>
          <p:nvPr>
            <p:ph type="subTitle" idx="5"/>
          </p:nvPr>
        </p:nvSpPr>
        <p:spPr>
          <a:xfrm flipH="1">
            <a:off x="622956" y="2473075"/>
            <a:ext cx="2386104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feature-rich MCU with integrated Wi-Fi and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Bluetooth connectivity for a wide-range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of applications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69" name="Google Shape;269;p36"/>
          <p:cNvSpPr txBox="1">
            <a:spLocks noGrp="1"/>
          </p:cNvSpPr>
          <p:nvPr>
            <p:ph type="ctrTitle" idx="2"/>
          </p:nvPr>
        </p:nvSpPr>
        <p:spPr>
          <a:xfrm flipH="1">
            <a:off x="3791699" y="246357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</a:t>
            </a:r>
            <a:endParaRPr dirty="0"/>
          </a:p>
        </p:txBody>
      </p:sp>
      <p:sp>
        <p:nvSpPr>
          <p:cNvPr id="270" name="Google Shape;270;p36"/>
          <p:cNvSpPr txBox="1">
            <a:spLocks noGrp="1"/>
          </p:cNvSpPr>
          <p:nvPr>
            <p:ph type="subTitle" idx="3"/>
          </p:nvPr>
        </p:nvSpPr>
        <p:spPr>
          <a:xfrm flipH="1">
            <a:off x="3507062" y="2938421"/>
            <a:ext cx="2075031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Dual core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Wi-Fi and </a:t>
            </a:r>
            <a:r>
              <a:rPr lang="en-US" dirty="0" err="1"/>
              <a:t>bluetooth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32 bit programs.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Freq up to 240MHz and it has a 512 kB RAM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30 or 36 pins</a:t>
            </a:r>
          </a:p>
        </p:txBody>
      </p:sp>
      <p:sp>
        <p:nvSpPr>
          <p:cNvPr id="271" name="Google Shape;271;p36"/>
          <p:cNvSpPr txBox="1">
            <a:spLocks noGrp="1"/>
          </p:cNvSpPr>
          <p:nvPr>
            <p:ph type="ctrTitle" idx="4"/>
          </p:nvPr>
        </p:nvSpPr>
        <p:spPr>
          <a:xfrm flipH="1">
            <a:off x="236370" y="95862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01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72" name="Google Shape;272;p36"/>
          <p:cNvSpPr txBox="1">
            <a:spLocks noGrp="1"/>
          </p:cNvSpPr>
          <p:nvPr>
            <p:ph type="ctrTitle"/>
          </p:nvPr>
        </p:nvSpPr>
        <p:spPr>
          <a:xfrm flipH="1">
            <a:off x="6982411" y="95862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03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73" name="Google Shape;273;p36"/>
          <p:cNvSpPr txBox="1">
            <a:spLocks noGrp="1"/>
          </p:cNvSpPr>
          <p:nvPr>
            <p:ph type="ctrTitle" idx="2"/>
          </p:nvPr>
        </p:nvSpPr>
        <p:spPr>
          <a:xfrm flipH="1">
            <a:off x="4509743" y="124024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02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7"/>
          <p:cNvSpPr txBox="1">
            <a:spLocks noGrp="1"/>
          </p:cNvSpPr>
          <p:nvPr>
            <p:ph type="title" idx="4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 OF ESP32 BOARDS</a:t>
            </a:r>
          </a:p>
        </p:txBody>
      </p:sp>
      <p:sp>
        <p:nvSpPr>
          <p:cNvPr id="735" name="Google Shape;735;p47"/>
          <p:cNvSpPr/>
          <p:nvPr/>
        </p:nvSpPr>
        <p:spPr>
          <a:xfrm rot="1799986">
            <a:off x="-1101635" y="425817"/>
            <a:ext cx="4988028" cy="2276300"/>
          </a:xfrm>
          <a:custGeom>
            <a:avLst/>
            <a:gdLst/>
            <a:ahLst/>
            <a:cxnLst/>
            <a:rect l="l" t="t" r="r" b="b"/>
            <a:pathLst>
              <a:path w="91506" h="41759" extrusionOk="0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7"/>
          <p:cNvSpPr/>
          <p:nvPr/>
        </p:nvSpPr>
        <p:spPr>
          <a:xfrm>
            <a:off x="1378900" y="1001085"/>
            <a:ext cx="2459700" cy="245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7"/>
          <p:cNvSpPr/>
          <p:nvPr/>
        </p:nvSpPr>
        <p:spPr>
          <a:xfrm rot="-9817526">
            <a:off x="5292126" y="2799877"/>
            <a:ext cx="4988084" cy="2276325"/>
          </a:xfrm>
          <a:custGeom>
            <a:avLst/>
            <a:gdLst/>
            <a:ahLst/>
            <a:cxnLst/>
            <a:rect l="l" t="t" r="r" b="b"/>
            <a:pathLst>
              <a:path w="91506" h="41759" extrusionOk="0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7"/>
          <p:cNvSpPr/>
          <p:nvPr/>
        </p:nvSpPr>
        <p:spPr>
          <a:xfrm>
            <a:off x="5303217" y="2324960"/>
            <a:ext cx="2459700" cy="245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8AE263-E333-4376-AE19-224564D01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894755"/>
            <a:ext cx="71437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3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B4C20E-4420-4688-A223-4FA92222F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461"/>
            <a:ext cx="9144000" cy="41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84415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902</Words>
  <Application>Microsoft Office PowerPoint</Application>
  <PresentationFormat>On-screen Show (16:9)</PresentationFormat>
  <Paragraphs>183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Open Sans</vt:lpstr>
      <vt:lpstr>Hind Vadodara Medium</vt:lpstr>
      <vt:lpstr>Teko Light</vt:lpstr>
      <vt:lpstr>Roboto Condensed Light</vt:lpstr>
      <vt:lpstr>Consolas</vt:lpstr>
      <vt:lpstr>Hind Vadodara Light</vt:lpstr>
      <vt:lpstr>Fira Sans Extra Condensed Medium</vt:lpstr>
      <vt:lpstr>Raleway</vt:lpstr>
      <vt:lpstr>Arial</vt:lpstr>
      <vt:lpstr>Nunito Light</vt:lpstr>
      <vt:lpstr>Science Fair Newsletter by Slidesgo</vt:lpstr>
      <vt:lpstr>ESP32 Low Power </vt:lpstr>
      <vt:lpstr>TABLE OF CONTENTS</vt:lpstr>
      <vt:lpstr>01</vt:lpstr>
      <vt:lpstr>LAST YEARS</vt:lpstr>
      <vt:lpstr>HIGHLIGHTS THIS YEARS</vt:lpstr>
      <vt:lpstr>ABOUT ESP32</vt:lpstr>
      <vt:lpstr>GETTING STARTED</vt:lpstr>
      <vt:lpstr>EXAMPLES OF ESP32 BOARDS</vt:lpstr>
      <vt:lpstr>PowerPoint Presentation</vt:lpstr>
      <vt:lpstr>ARDUINO IDE</vt:lpstr>
      <vt:lpstr>ESP32 THINGSBOARD</vt:lpstr>
      <vt:lpstr>Download bahan materi https://github.com/hasbiestheim/FGD_Tel-U_2020 https://bit.ly/3iPmUGG </vt:lpstr>
      <vt:lpstr>INSTALL LIBRARY</vt:lpstr>
      <vt:lpstr>PROGRAM NODE IOT THINGSBOARD</vt:lpstr>
      <vt:lpstr>THINGS BOARD LOGIN</vt:lpstr>
      <vt:lpstr>THINGSBOARD DASHBOARD</vt:lpstr>
      <vt:lpstr>FITUR DARI THINGSBOARD</vt:lpstr>
      <vt:lpstr>THINGSBOARD</vt:lpstr>
      <vt:lpstr>KONEKSI ESP DENGAN THINGSBOARD</vt:lpstr>
      <vt:lpstr>INTERNET ALL THE THINGS</vt:lpstr>
      <vt:lpstr>ESP32 AS WEARABLE DEVICE</vt:lpstr>
      <vt:lpstr>PERBEDAAN</vt:lpstr>
      <vt:lpstr>Install ESP32 Filesystem Uploader in Arduino IDE</vt:lpstr>
      <vt:lpstr>Plot Sensor Readings in Real Time Charts – Web Server</vt:lpstr>
      <vt:lpstr>ESP32 LOW POWER</vt:lpstr>
      <vt:lpstr>DESAIN METRIC</vt:lpstr>
      <vt:lpstr>PARAMETER CONNECTIVITY</vt:lpstr>
      <vt:lpstr>ESP32 Power Modes</vt:lpstr>
      <vt:lpstr>PowerPoint Presentation</vt:lpstr>
      <vt:lpstr>Code Diff (Thingsboard sleepy) using sleep timer</vt:lpstr>
      <vt:lpstr>Code Diff (Chart webserver sleepy) using touch wake up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FAIR NEWSLETTER</dc:title>
  <dc:creator>estheim</dc:creator>
  <cp:lastModifiedBy>Hasbi Ash Shiddieqy A</cp:lastModifiedBy>
  <cp:revision>26</cp:revision>
  <dcterms:modified xsi:type="dcterms:W3CDTF">2020-10-10T02:48:51Z</dcterms:modified>
</cp:coreProperties>
</file>